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3" r:id="rId8"/>
    <p:sldId id="284" r:id="rId9"/>
    <p:sldId id="286" r:id="rId10"/>
    <p:sldId id="316" r:id="rId11"/>
    <p:sldId id="287" r:id="rId12"/>
    <p:sldId id="288" r:id="rId13"/>
    <p:sldId id="317" r:id="rId14"/>
    <p:sldId id="318" r:id="rId15"/>
    <p:sldId id="319" r:id="rId16"/>
    <p:sldId id="298" r:id="rId17"/>
    <p:sldId id="289" r:id="rId18"/>
    <p:sldId id="290" r:id="rId19"/>
    <p:sldId id="299" r:id="rId20"/>
    <p:sldId id="300" r:id="rId21"/>
    <p:sldId id="301" r:id="rId22"/>
    <p:sldId id="302" r:id="rId23"/>
    <p:sldId id="303" r:id="rId24"/>
    <p:sldId id="304" r:id="rId25"/>
    <p:sldId id="314" r:id="rId26"/>
    <p:sldId id="315" r:id="rId27"/>
    <p:sldId id="305" r:id="rId28"/>
    <p:sldId id="306" r:id="rId29"/>
    <p:sldId id="307" r:id="rId30"/>
    <p:sldId id="309" r:id="rId31"/>
    <p:sldId id="310" r:id="rId32"/>
    <p:sldId id="311" r:id="rId33"/>
    <p:sldId id="312" r:id="rId34"/>
    <p:sldId id="313" r:id="rId35"/>
    <p:sldId id="308" r:id="rId36"/>
    <p:sldId id="293" r:id="rId37"/>
    <p:sldId id="320" r:id="rId38"/>
    <p:sldId id="294" r:id="rId39"/>
    <p:sldId id="295" r:id="rId40"/>
    <p:sldId id="296" r:id="rId41"/>
    <p:sldId id="297" r:id="rId42"/>
    <p:sldId id="285" r:id="rId43"/>
    <p:sldId id="321" r:id="rId44"/>
    <p:sldId id="322" r:id="rId45"/>
    <p:sldId id="323" r:id="rId46"/>
    <p:sldId id="324" r:id="rId47"/>
    <p:sldId id="325" r:id="rId48"/>
    <p:sldId id="326" r:id="rId49"/>
    <p:sldId id="327" r:id="rId50"/>
    <p:sldId id="328" r:id="rId51"/>
    <p:sldId id="368" r:id="rId52"/>
    <p:sldId id="329" r:id="rId53"/>
    <p:sldId id="369" r:id="rId54"/>
    <p:sldId id="370" r:id="rId55"/>
    <p:sldId id="367" r:id="rId56"/>
    <p:sldId id="371" r:id="rId57"/>
    <p:sldId id="372" r:id="rId58"/>
    <p:sldId id="331" r:id="rId59"/>
    <p:sldId id="332" r:id="rId60"/>
    <p:sldId id="334" r:id="rId61"/>
    <p:sldId id="335" r:id="rId62"/>
    <p:sldId id="336" r:id="rId63"/>
    <p:sldId id="337" r:id="rId64"/>
    <p:sldId id="362" r:id="rId65"/>
    <p:sldId id="363" r:id="rId66"/>
    <p:sldId id="364" r:id="rId67"/>
    <p:sldId id="338" r:id="rId68"/>
    <p:sldId id="339" r:id="rId69"/>
    <p:sldId id="340" r:id="rId70"/>
    <p:sldId id="341" r:id="rId71"/>
    <p:sldId id="342" r:id="rId72"/>
    <p:sldId id="343" r:id="rId73"/>
    <p:sldId id="344" r:id="rId74"/>
    <p:sldId id="345" r:id="rId75"/>
    <p:sldId id="346" r:id="rId76"/>
    <p:sldId id="347" r:id="rId77"/>
    <p:sldId id="348" r:id="rId78"/>
    <p:sldId id="349" r:id="rId79"/>
    <p:sldId id="350" r:id="rId80"/>
    <p:sldId id="351" r:id="rId81"/>
    <p:sldId id="352" r:id="rId82"/>
    <p:sldId id="353" r:id="rId83"/>
    <p:sldId id="354" r:id="rId84"/>
    <p:sldId id="356" r:id="rId85"/>
    <p:sldId id="361" r:id="rId86"/>
    <p:sldId id="365" r:id="rId87"/>
    <p:sldId id="373" r:id="rId88"/>
    <p:sldId id="366" r:id="rId89"/>
    <p:sldId id="374"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0BABD3-F055-4CA5-B0FA-B41157BA0628}" v="763" dt="2022-04-19T16:26:58.376"/>
    <p1510:client id="{408560BB-8784-4F18-B963-11B9F1007E98}" v="44" dt="2022-04-20T09:57:15.972"/>
    <p1510:client id="{6469B914-F30C-40AD-9BF7-6A77A3CF9C98}" v="5" dt="2022-04-19T17:25:47.2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307"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microsoft.com/office/2015/10/relationships/revisionInfo" Target="revisionInfo.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88D38747-4367-4BD2-8D51-C97E202738E2}" type="datetime1">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4/20/2022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4/20/2022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3C55A3C-5767-4844-A0A3-83778C2E5409}" type="datetime1">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FCD27C-8599-43EF-BA1D-14DDC1946E06}" type="datetime1">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343D99-809A-49C0-96E5-4250D0B498EE}" type="datetime1">
              <a:rPr lang="en-US" smtClean="0"/>
              <a:t>4/20/2022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143DE9B-B678-4EFB-BB7D-A4370204A0B0}" type="datetime1">
              <a:rPr lang="en-US" smtClean="0"/>
              <a:t>4/20/2022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4/20/2022</a:t>
            </a:fld>
            <a:endParaRPr lang="en-US"/>
          </a:p>
        </p:txBody>
      </p:sp>
      <p:sp>
        <p:nvSpPr>
          <p:cNvPr id="6" name="Footer Placeholder 5"/>
          <p:cNvSpPr>
            <a:spLocks noGrp="1"/>
          </p:cNvSpPr>
          <p:nvPr>
            <p:ph type="ftr" sz="quarter" idx="11"/>
          </p:nvPr>
        </p:nvSpPr>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4/20/2022</a:t>
            </a:fld>
            <a:endParaRPr lang="en-US"/>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jp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7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15.jpeg"/></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8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sv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051AB5-A90D-4182-A2B8-A1C834BA6390}"/>
              </a:ext>
            </a:extLst>
          </p:cNvPr>
          <p:cNvPicPr>
            <a:picLocks noChangeAspect="1"/>
          </p:cNvPicPr>
          <p:nvPr/>
        </p:nvPicPr>
        <p:blipFill>
          <a:blip r:embed="rId3"/>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753984" y="789465"/>
            <a:ext cx="8279477" cy="2639535"/>
          </a:xfrm>
        </p:spPr>
        <p:txBody>
          <a:bodyPr>
            <a:normAutofit/>
          </a:bodyPr>
          <a:lstStyle/>
          <a:p>
            <a:r>
              <a:rPr lang="en-IN" sz="6000" b="1" dirty="0">
                <a:solidFill>
                  <a:schemeClr val="bg1"/>
                </a:solidFill>
                <a:latin typeface="28 Days Later" panose="020B0603050302020204" pitchFamily="34" charset="0"/>
              </a:rPr>
              <a:t>Introduction to Data Science</a:t>
            </a:r>
            <a:br>
              <a:rPr lang="en-IN" sz="6000" b="1" dirty="0">
                <a:solidFill>
                  <a:schemeClr val="bg1"/>
                </a:solidFill>
                <a:latin typeface="28 Days Later" panose="020B0603050302020204" pitchFamily="34" charset="0"/>
              </a:rPr>
            </a:br>
            <a:r>
              <a:rPr lang="en-IN" sz="6000" b="1" dirty="0">
                <a:solidFill>
                  <a:schemeClr val="bg1"/>
                </a:solidFill>
                <a:latin typeface="28 Days Later" panose="020B0603050302020204" pitchFamily="34" charset="0"/>
              </a:rPr>
              <a:t>PROJECT REPORT</a:t>
            </a:r>
            <a:endParaRPr lang="en-US" sz="6000" b="1" dirty="0">
              <a:solidFill>
                <a:schemeClr val="bg1"/>
              </a:solidFill>
              <a:latin typeface="28 Days Later" panose="020B0603050302020204" pitchFamily="34" charset="0"/>
            </a:endParaRPr>
          </a:p>
        </p:txBody>
      </p:sp>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F54D6-F033-463F-B74E-D16160E0CE87}"/>
              </a:ext>
            </a:extLst>
          </p:cNvPr>
          <p:cNvSpPr>
            <a:spLocks noGrp="1"/>
          </p:cNvSpPr>
          <p:nvPr>
            <p:ph type="title"/>
          </p:nvPr>
        </p:nvSpPr>
        <p:spPr>
          <a:xfrm>
            <a:off x="631766" y="130926"/>
            <a:ext cx="8316539" cy="894311"/>
          </a:xfrm>
        </p:spPr>
        <p:txBody>
          <a:bodyPr>
            <a:normAutofit/>
          </a:bodyPr>
          <a:lstStyle/>
          <a:p>
            <a:r>
              <a:rPr lang="en-US" sz="4000" b="1" u="sng" kern="1200" dirty="0">
                <a:ln w="9525" cap="flat" cmpd="sng" algn="ctr">
                  <a:solidFill>
                    <a:srgbClr val="404040">
                      <a:alpha val="10000"/>
                    </a:srgbClr>
                  </a:solidFill>
                  <a:prstDash val="solid"/>
                  <a:round/>
                </a:ln>
                <a:solidFill>
                  <a:srgbClr val="CEDBE6"/>
                </a:solidFill>
                <a:effectLst>
                  <a:outerShdw blurRad="9525" dist="25400" dir="14640000" algn="tl" rotWithShape="0">
                    <a:schemeClr val="bg1">
                      <a:alpha val="30000"/>
                    </a:schemeClr>
                  </a:outerShdw>
                </a:effectLst>
                <a:latin typeface="Arial Nova Light" panose="020B0304020202020204" pitchFamily="34" charset="0"/>
                <a:ea typeface="+mj-ea"/>
                <a:cs typeface="Trebuchet MS" panose="020B0603020202020204" pitchFamily="34" charset="0"/>
              </a:rPr>
              <a:t>Data Pre-processing  and Cleaning-</a:t>
            </a:r>
            <a:endParaRPr lang="en-GB" sz="4000" dirty="0"/>
          </a:p>
        </p:txBody>
      </p:sp>
      <p:sp>
        <p:nvSpPr>
          <p:cNvPr id="3" name="Content Placeholder 2">
            <a:extLst>
              <a:ext uri="{FF2B5EF4-FFF2-40B4-BE49-F238E27FC236}">
                <a16:creationId xmlns:a16="http://schemas.microsoft.com/office/drawing/2014/main" id="{79F0A85F-6667-4DBF-B505-7308891773EF}"/>
              </a:ext>
            </a:extLst>
          </p:cNvPr>
          <p:cNvSpPr>
            <a:spLocks noGrp="1"/>
          </p:cNvSpPr>
          <p:nvPr>
            <p:ph idx="1"/>
          </p:nvPr>
        </p:nvSpPr>
        <p:spPr>
          <a:xfrm>
            <a:off x="919118" y="892194"/>
            <a:ext cx="10353762" cy="1872446"/>
          </a:xfrm>
        </p:spPr>
        <p:txBody>
          <a:bodyPr/>
          <a:lstStyle/>
          <a:p>
            <a:pPr indent="-305435"/>
            <a:r>
              <a:rPr lang="en-GB">
                <a:ln>
                  <a:solidFill>
                    <a:prstClr val="black">
                      <a:lumMod val="75000"/>
                      <a:lumOff val="25000"/>
                      <a:alpha val="10000"/>
                    </a:prstClr>
                  </a:solidFill>
                </a:ln>
                <a:effectLst>
                  <a:outerShdw blurRad="9525" dist="25400" dir="14640000" algn="tl" rotWithShape="0">
                    <a:prstClr val="black">
                      <a:alpha val="30000"/>
                    </a:prstClr>
                  </a:outerShdw>
                </a:effectLst>
              </a:rPr>
              <a:t>Removing Ambiguity between District :</a:t>
            </a:r>
          </a:p>
          <a:p>
            <a:pPr marL="37465" indent="0">
              <a:buNone/>
            </a:pPr>
            <a:r>
              <a:rPr lang="en-GB">
                <a:ln>
                  <a:solidFill>
                    <a:prstClr val="black">
                      <a:lumMod val="75000"/>
                      <a:lumOff val="25000"/>
                      <a:alpha val="10000"/>
                    </a:prstClr>
                  </a:solidFill>
                </a:ln>
                <a:effectLst>
                  <a:outerShdw blurRad="9525" dist="25400" dir="14640000" algn="tl" rotWithShape="0">
                    <a:prstClr val="black">
                      <a:alpha val="30000"/>
                    </a:prstClr>
                  </a:outerShdw>
                </a:effectLst>
              </a:rPr>
              <a:t>    In the year 2014 , Andhra Pradesh split into Andhra Pradesh and newly formed Telangana. Since the data covers the years from 2013 to 2017 . A lot of ambiguity was there between the Districts .  </a:t>
            </a:r>
          </a:p>
        </p:txBody>
      </p:sp>
      <p:pic>
        <p:nvPicPr>
          <p:cNvPr id="4" name="Content Placeholder 4" descr="Chevron arrows">
            <a:extLst>
              <a:ext uri="{FF2B5EF4-FFF2-40B4-BE49-F238E27FC236}">
                <a16:creationId xmlns:a16="http://schemas.microsoft.com/office/drawing/2014/main" id="{56CABAF2-0583-466B-8CF5-2A3A8AF3E83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9274" y="349509"/>
            <a:ext cx="473770" cy="473770"/>
          </a:xfrm>
          <a:prstGeom prst="rect">
            <a:avLst/>
          </a:prstGeom>
          <a:effectLst>
            <a:outerShdw blurRad="25400" dir="17880000">
              <a:srgbClr val="000000">
                <a:alpha val="46000"/>
              </a:srgbClr>
            </a:outerShdw>
          </a:effectLst>
        </p:spPr>
      </p:pic>
      <p:pic>
        <p:nvPicPr>
          <p:cNvPr id="5" name="Picture 5" descr="Table&#10;&#10;Description automatically generated">
            <a:extLst>
              <a:ext uri="{FF2B5EF4-FFF2-40B4-BE49-F238E27FC236}">
                <a16:creationId xmlns:a16="http://schemas.microsoft.com/office/drawing/2014/main" id="{CDE65601-9AFB-CE59-440C-B8B5A142121E}"/>
              </a:ext>
            </a:extLst>
          </p:cNvPr>
          <p:cNvPicPr>
            <a:picLocks noChangeAspect="1"/>
          </p:cNvPicPr>
          <p:nvPr/>
        </p:nvPicPr>
        <p:blipFill>
          <a:blip r:embed="rId4"/>
          <a:stretch>
            <a:fillRect/>
          </a:stretch>
        </p:blipFill>
        <p:spPr>
          <a:xfrm>
            <a:off x="1133605" y="2898682"/>
            <a:ext cx="2743200" cy="3795486"/>
          </a:xfrm>
          <a:prstGeom prst="rect">
            <a:avLst/>
          </a:prstGeom>
        </p:spPr>
      </p:pic>
      <p:sp>
        <p:nvSpPr>
          <p:cNvPr id="6" name="TextBox 5">
            <a:extLst>
              <a:ext uri="{FF2B5EF4-FFF2-40B4-BE49-F238E27FC236}">
                <a16:creationId xmlns:a16="http://schemas.microsoft.com/office/drawing/2014/main" id="{7191BE92-5228-DC7B-00F8-ADAC66C06878}"/>
              </a:ext>
            </a:extLst>
          </p:cNvPr>
          <p:cNvSpPr txBox="1"/>
          <p:nvPr/>
        </p:nvSpPr>
        <p:spPr>
          <a:xfrm>
            <a:off x="4790035" y="2697455"/>
            <a:ext cx="48224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panose="05000000000000000000" pitchFamily="2" charset="2"/>
              <a:buChar char="v"/>
            </a:pPr>
            <a:r>
              <a:rPr lang="en-GB" b="1" dirty="0">
                <a:latin typeface="+mj-lt"/>
              </a:rPr>
              <a:t>Some of the districts in the adjacent figure is currently not in Andhra Pradesh.</a:t>
            </a:r>
          </a:p>
        </p:txBody>
      </p:sp>
      <p:sp>
        <p:nvSpPr>
          <p:cNvPr id="7" name="AutoShape 2" descr="Andhra Pradesh">
            <a:extLst>
              <a:ext uri="{FF2B5EF4-FFF2-40B4-BE49-F238E27FC236}">
                <a16:creationId xmlns:a16="http://schemas.microsoft.com/office/drawing/2014/main" id="{4679BF12-25AA-4D64-A26E-563F778F73E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9" name="AutoShape 6" descr="Andhra Pradesh">
            <a:extLst>
              <a:ext uri="{FF2B5EF4-FFF2-40B4-BE49-F238E27FC236}">
                <a16:creationId xmlns:a16="http://schemas.microsoft.com/office/drawing/2014/main" id="{8086D29C-5FD6-4024-8CC3-6752FA30F19B}"/>
              </a:ext>
            </a:extLst>
          </p:cNvPr>
          <p:cNvSpPr>
            <a:spLocks noChangeAspect="1" noChangeArrowheads="1"/>
          </p:cNvSpPr>
          <p:nvPr/>
        </p:nvSpPr>
        <p:spPr bwMode="auto">
          <a:xfrm>
            <a:off x="6095999" y="4804756"/>
            <a:ext cx="3131127" cy="175537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2" name="Picture 11">
            <a:extLst>
              <a:ext uri="{FF2B5EF4-FFF2-40B4-BE49-F238E27FC236}">
                <a16:creationId xmlns:a16="http://schemas.microsoft.com/office/drawing/2014/main" id="{2D9A3040-E439-4E3B-8C44-67FE947B4FD4}"/>
              </a:ext>
            </a:extLst>
          </p:cNvPr>
          <p:cNvPicPr>
            <a:picLocks noChangeAspect="1"/>
          </p:cNvPicPr>
          <p:nvPr/>
        </p:nvPicPr>
        <p:blipFill>
          <a:blip r:embed="rId5"/>
          <a:stretch>
            <a:fillRect/>
          </a:stretch>
        </p:blipFill>
        <p:spPr>
          <a:xfrm>
            <a:off x="4905093" y="3473349"/>
            <a:ext cx="4773881" cy="3220819"/>
          </a:xfrm>
          <a:prstGeom prst="rect">
            <a:avLst/>
          </a:prstGeom>
        </p:spPr>
      </p:pic>
    </p:spTree>
    <p:extLst>
      <p:ext uri="{BB962C8B-B14F-4D97-AF65-F5344CB8AC3E}">
        <p14:creationId xmlns:p14="http://schemas.microsoft.com/office/powerpoint/2010/main" val="3570282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993C0-510C-BE0F-05D6-DD43AA4DEBF1}"/>
              </a:ext>
            </a:extLst>
          </p:cNvPr>
          <p:cNvSpPr>
            <a:spLocks noGrp="1"/>
          </p:cNvSpPr>
          <p:nvPr>
            <p:ph type="title"/>
          </p:nvPr>
        </p:nvSpPr>
        <p:spPr>
          <a:xfrm>
            <a:off x="731520" y="335281"/>
            <a:ext cx="8948306" cy="731520"/>
          </a:xfrm>
        </p:spPr>
        <p:txBody>
          <a:bodyPr>
            <a:normAutofit fontScale="90000"/>
          </a:bodyPr>
          <a:lstStyle/>
          <a:p>
            <a:r>
              <a:rPr lang="en-US" sz="4800" b="1" u="sng" kern="1200" dirty="0">
                <a:ln w="9525" cap="flat" cmpd="sng" algn="ctr">
                  <a:solidFill>
                    <a:srgbClr val="404040">
                      <a:alpha val="10000"/>
                    </a:srgbClr>
                  </a:solidFill>
                  <a:prstDash val="solid"/>
                  <a:round/>
                </a:ln>
                <a:solidFill>
                  <a:srgbClr val="CEDBE6"/>
                </a:solidFill>
                <a:effectLst>
                  <a:outerShdw blurRad="9525" dist="25400" dir="14640000" algn="tl" rotWithShape="0">
                    <a:schemeClr val="bg1">
                      <a:alpha val="30000"/>
                    </a:schemeClr>
                  </a:outerShdw>
                </a:effectLst>
                <a:latin typeface="Arial Nova Light" panose="020B0304020202020204" pitchFamily="34" charset="0"/>
                <a:ea typeface="+mj-ea"/>
                <a:cs typeface="Trebuchet MS" panose="020B0603020202020204" pitchFamily="34" charset="0"/>
              </a:rPr>
              <a:t>Data Pre-processing  and Cleaning-</a:t>
            </a:r>
            <a:endParaRPr lang="en-GB" dirty="0"/>
          </a:p>
        </p:txBody>
      </p:sp>
      <p:pic>
        <p:nvPicPr>
          <p:cNvPr id="4" name="Content Placeholder 4" descr="Chevron arrows">
            <a:extLst>
              <a:ext uri="{FF2B5EF4-FFF2-40B4-BE49-F238E27FC236}">
                <a16:creationId xmlns:a16="http://schemas.microsoft.com/office/drawing/2014/main" id="{4513C382-E61A-43E2-9E98-50531EB584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0025" y="464156"/>
            <a:ext cx="473770" cy="473770"/>
          </a:xfrm>
          <a:prstGeom prst="rect">
            <a:avLst/>
          </a:prstGeom>
          <a:effectLst>
            <a:outerShdw blurRad="25400" dir="17880000">
              <a:srgbClr val="000000">
                <a:alpha val="46000"/>
              </a:srgbClr>
            </a:outerShdw>
          </a:effectLst>
        </p:spPr>
      </p:pic>
      <p:pic>
        <p:nvPicPr>
          <p:cNvPr id="5" name="Picture 5" descr="A picture containing text&#10;&#10;Description automatically generated">
            <a:extLst>
              <a:ext uri="{FF2B5EF4-FFF2-40B4-BE49-F238E27FC236}">
                <a16:creationId xmlns:a16="http://schemas.microsoft.com/office/drawing/2014/main" id="{7BFBE1A7-E6B9-4F69-9773-75418CEFE431}"/>
              </a:ext>
            </a:extLst>
          </p:cNvPr>
          <p:cNvPicPr>
            <a:picLocks noChangeAspect="1"/>
          </p:cNvPicPr>
          <p:nvPr/>
        </p:nvPicPr>
        <p:blipFill>
          <a:blip r:embed="rId4"/>
          <a:stretch>
            <a:fillRect/>
          </a:stretch>
        </p:blipFill>
        <p:spPr>
          <a:xfrm>
            <a:off x="1059084" y="1772963"/>
            <a:ext cx="8559478" cy="476276"/>
          </a:xfrm>
          <a:prstGeom prst="rect">
            <a:avLst/>
          </a:prstGeom>
        </p:spPr>
      </p:pic>
      <p:sp>
        <p:nvSpPr>
          <p:cNvPr id="7" name="TextBox 6">
            <a:extLst>
              <a:ext uri="{FF2B5EF4-FFF2-40B4-BE49-F238E27FC236}">
                <a16:creationId xmlns:a16="http://schemas.microsoft.com/office/drawing/2014/main" id="{0E8F560D-C156-4D92-AE0D-C226358C6602}"/>
              </a:ext>
            </a:extLst>
          </p:cNvPr>
          <p:cNvSpPr txBox="1"/>
          <p:nvPr/>
        </p:nvSpPr>
        <p:spPr>
          <a:xfrm>
            <a:off x="1020501" y="1116956"/>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latin typeface="Comic Sans MS"/>
              </a:rPr>
              <a:t>Code Snippet :</a:t>
            </a:r>
            <a:endParaRPr lang="en-GB"/>
          </a:p>
        </p:txBody>
      </p:sp>
      <p:sp>
        <p:nvSpPr>
          <p:cNvPr id="8" name="TextBox 7">
            <a:extLst>
              <a:ext uri="{FF2B5EF4-FFF2-40B4-BE49-F238E27FC236}">
                <a16:creationId xmlns:a16="http://schemas.microsoft.com/office/drawing/2014/main" id="{E67EEBF3-3AAE-4FFB-85AB-3E186586F9DE}"/>
              </a:ext>
            </a:extLst>
          </p:cNvPr>
          <p:cNvSpPr txBox="1"/>
          <p:nvPr/>
        </p:nvSpPr>
        <p:spPr>
          <a:xfrm>
            <a:off x="1018693" y="285135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After Cleaning : </a:t>
            </a:r>
          </a:p>
        </p:txBody>
      </p:sp>
      <p:pic>
        <p:nvPicPr>
          <p:cNvPr id="9" name="Picture 9" descr="Table&#10;&#10;Description automatically generated">
            <a:extLst>
              <a:ext uri="{FF2B5EF4-FFF2-40B4-BE49-F238E27FC236}">
                <a16:creationId xmlns:a16="http://schemas.microsoft.com/office/drawing/2014/main" id="{10CC9654-45AC-4C33-876C-01CE46FC498E}"/>
              </a:ext>
            </a:extLst>
          </p:cNvPr>
          <p:cNvPicPr>
            <a:picLocks noChangeAspect="1"/>
          </p:cNvPicPr>
          <p:nvPr/>
        </p:nvPicPr>
        <p:blipFill>
          <a:blip r:embed="rId5"/>
          <a:stretch>
            <a:fillRect/>
          </a:stretch>
        </p:blipFill>
        <p:spPr>
          <a:xfrm>
            <a:off x="1155539" y="3505977"/>
            <a:ext cx="3215832" cy="2778300"/>
          </a:xfrm>
          <a:prstGeom prst="rect">
            <a:avLst/>
          </a:prstGeom>
        </p:spPr>
      </p:pic>
      <p:pic>
        <p:nvPicPr>
          <p:cNvPr id="10" name="Picture 10" descr="Map&#10;&#10;Description automatically generated">
            <a:extLst>
              <a:ext uri="{FF2B5EF4-FFF2-40B4-BE49-F238E27FC236}">
                <a16:creationId xmlns:a16="http://schemas.microsoft.com/office/drawing/2014/main" id="{EAA4FA2C-9640-42A5-8070-CC3B98917E73}"/>
              </a:ext>
            </a:extLst>
          </p:cNvPr>
          <p:cNvPicPr>
            <a:picLocks noChangeAspect="1"/>
          </p:cNvPicPr>
          <p:nvPr/>
        </p:nvPicPr>
        <p:blipFill>
          <a:blip r:embed="rId6"/>
          <a:stretch>
            <a:fillRect/>
          </a:stretch>
        </p:blipFill>
        <p:spPr>
          <a:xfrm>
            <a:off x="6827134" y="3566413"/>
            <a:ext cx="4093579" cy="2879277"/>
          </a:xfrm>
          <a:prstGeom prst="rect">
            <a:avLst/>
          </a:prstGeom>
        </p:spPr>
      </p:pic>
      <p:sp>
        <p:nvSpPr>
          <p:cNvPr id="11" name="TextBox 10">
            <a:extLst>
              <a:ext uri="{FF2B5EF4-FFF2-40B4-BE49-F238E27FC236}">
                <a16:creationId xmlns:a16="http://schemas.microsoft.com/office/drawing/2014/main" id="{AEDC7C2D-D90C-42CF-9865-88769B96254F}"/>
              </a:ext>
            </a:extLst>
          </p:cNvPr>
          <p:cNvSpPr txBox="1"/>
          <p:nvPr/>
        </p:nvSpPr>
        <p:spPr>
          <a:xfrm>
            <a:off x="6875362" y="2853159"/>
            <a:ext cx="37366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District map after division </a:t>
            </a:r>
          </a:p>
        </p:txBody>
      </p:sp>
    </p:spTree>
    <p:extLst>
      <p:ext uri="{BB962C8B-B14F-4D97-AF65-F5344CB8AC3E}">
        <p14:creationId xmlns:p14="http://schemas.microsoft.com/office/powerpoint/2010/main" val="1004200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F19ED-C445-4792-9473-351A9ABCB3FC}"/>
              </a:ext>
            </a:extLst>
          </p:cNvPr>
          <p:cNvSpPr>
            <a:spLocks noGrp="1"/>
          </p:cNvSpPr>
          <p:nvPr>
            <p:ph type="title"/>
          </p:nvPr>
        </p:nvSpPr>
        <p:spPr>
          <a:xfrm>
            <a:off x="798020" y="338745"/>
            <a:ext cx="9114561" cy="728056"/>
          </a:xfrm>
        </p:spPr>
        <p:txBody>
          <a:bodyPr>
            <a:normAutofit/>
          </a:bodyPr>
          <a:lstStyle/>
          <a:p>
            <a:r>
              <a:rPr lang="en-US" sz="4000" b="1" u="sng" kern="1200" dirty="0">
                <a:ln w="9525" cap="flat" cmpd="sng" algn="ctr">
                  <a:solidFill>
                    <a:srgbClr val="404040">
                      <a:alpha val="10000"/>
                    </a:srgbClr>
                  </a:solidFill>
                  <a:prstDash val="solid"/>
                  <a:round/>
                </a:ln>
                <a:solidFill>
                  <a:srgbClr val="CEDBE6"/>
                </a:solidFill>
                <a:effectLst>
                  <a:outerShdw blurRad="9525" dist="25400" dir="14640000" algn="tl" rotWithShape="0">
                    <a:schemeClr val="bg1">
                      <a:alpha val="30000"/>
                    </a:schemeClr>
                  </a:outerShdw>
                </a:effectLst>
                <a:latin typeface="Arial Nova Light" panose="020B0304020202020204" pitchFamily="34" charset="0"/>
                <a:ea typeface="+mj-ea"/>
                <a:cs typeface="Trebuchet MS" panose="020B0603020202020204" pitchFamily="34" charset="0"/>
              </a:rPr>
              <a:t>Data Pre-processing  and Cleaning-</a:t>
            </a:r>
            <a:endParaRPr lang="en-GB" sz="4000" dirty="0"/>
          </a:p>
        </p:txBody>
      </p:sp>
      <p:sp>
        <p:nvSpPr>
          <p:cNvPr id="3" name="Content Placeholder 2">
            <a:extLst>
              <a:ext uri="{FF2B5EF4-FFF2-40B4-BE49-F238E27FC236}">
                <a16:creationId xmlns:a16="http://schemas.microsoft.com/office/drawing/2014/main" id="{5BAE7607-BB2C-4048-BC40-92057491128D}"/>
              </a:ext>
            </a:extLst>
          </p:cNvPr>
          <p:cNvSpPr>
            <a:spLocks noGrp="1"/>
          </p:cNvSpPr>
          <p:nvPr>
            <p:ph idx="1"/>
          </p:nvPr>
        </p:nvSpPr>
        <p:spPr>
          <a:xfrm>
            <a:off x="1000605" y="1401260"/>
            <a:ext cx="10353762" cy="570294"/>
          </a:xfrm>
        </p:spPr>
        <p:txBody>
          <a:bodyPr/>
          <a:lstStyle/>
          <a:p>
            <a:pPr indent="-305435"/>
            <a:r>
              <a:rPr lang="en-GB" dirty="0">
                <a:ln>
                  <a:solidFill>
                    <a:prstClr val="black">
                      <a:lumMod val="75000"/>
                      <a:lumOff val="25000"/>
                      <a:alpha val="10000"/>
                    </a:prstClr>
                  </a:solidFill>
                </a:ln>
                <a:effectLst>
                  <a:outerShdw blurRad="9525" dist="25400" dir="14640000" algn="tl" rotWithShape="0">
                    <a:prstClr val="black">
                      <a:alpha val="30000"/>
                    </a:prstClr>
                  </a:outerShdw>
                </a:effectLst>
              </a:rPr>
              <a:t>Adding certain columns required for Analysis :</a:t>
            </a:r>
          </a:p>
        </p:txBody>
      </p:sp>
      <p:sp>
        <p:nvSpPr>
          <p:cNvPr id="5" name="TextBox 4">
            <a:extLst>
              <a:ext uri="{FF2B5EF4-FFF2-40B4-BE49-F238E27FC236}">
                <a16:creationId xmlns:a16="http://schemas.microsoft.com/office/drawing/2014/main" id="{F68F498E-93BB-78F2-3449-DE0E03E8072E}"/>
              </a:ext>
            </a:extLst>
          </p:cNvPr>
          <p:cNvSpPr txBox="1"/>
          <p:nvPr/>
        </p:nvSpPr>
        <p:spPr>
          <a:xfrm>
            <a:off x="1435261" y="2091159"/>
            <a:ext cx="736342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1 ) Claim Year and Pre-authorization year</a:t>
            </a:r>
          </a:p>
        </p:txBody>
      </p:sp>
      <p:pic>
        <p:nvPicPr>
          <p:cNvPr id="6" name="Picture 6" descr="Text&#10;&#10;Description automatically generated">
            <a:extLst>
              <a:ext uri="{FF2B5EF4-FFF2-40B4-BE49-F238E27FC236}">
                <a16:creationId xmlns:a16="http://schemas.microsoft.com/office/drawing/2014/main" id="{A1CD0EB0-A2D1-B638-3D4D-2025EF3350E6}"/>
              </a:ext>
            </a:extLst>
          </p:cNvPr>
          <p:cNvPicPr>
            <a:picLocks noChangeAspect="1"/>
          </p:cNvPicPr>
          <p:nvPr/>
        </p:nvPicPr>
        <p:blipFill>
          <a:blip r:embed="rId2"/>
          <a:stretch>
            <a:fillRect/>
          </a:stretch>
        </p:blipFill>
        <p:spPr>
          <a:xfrm>
            <a:off x="1830730" y="2718162"/>
            <a:ext cx="5550060" cy="765778"/>
          </a:xfrm>
          <a:prstGeom prst="rect">
            <a:avLst/>
          </a:prstGeom>
        </p:spPr>
      </p:pic>
      <p:sp>
        <p:nvSpPr>
          <p:cNvPr id="7" name="TextBox 6">
            <a:extLst>
              <a:ext uri="{FF2B5EF4-FFF2-40B4-BE49-F238E27FC236}">
                <a16:creationId xmlns:a16="http://schemas.microsoft.com/office/drawing/2014/main" id="{877842A1-6875-B9B3-8F4A-931BBF757054}"/>
              </a:ext>
            </a:extLst>
          </p:cNvPr>
          <p:cNvSpPr txBox="1"/>
          <p:nvPr/>
        </p:nvSpPr>
        <p:spPr>
          <a:xfrm>
            <a:off x="8166059" y="2581274"/>
            <a:ext cx="3746337"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Adding this column was necessary to analyse how number of claims and pre-authorization varied over the years</a:t>
            </a:r>
          </a:p>
        </p:txBody>
      </p:sp>
      <p:sp>
        <p:nvSpPr>
          <p:cNvPr id="8" name="TextBox 7">
            <a:extLst>
              <a:ext uri="{FF2B5EF4-FFF2-40B4-BE49-F238E27FC236}">
                <a16:creationId xmlns:a16="http://schemas.microsoft.com/office/drawing/2014/main" id="{634178C9-2C86-EAD7-6B65-5E6A71077A7B}"/>
              </a:ext>
            </a:extLst>
          </p:cNvPr>
          <p:cNvSpPr txBox="1"/>
          <p:nvPr/>
        </p:nvSpPr>
        <p:spPr>
          <a:xfrm>
            <a:off x="1431644" y="4055238"/>
            <a:ext cx="543431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2 ) Time between pre-approval and getting claim</a:t>
            </a:r>
          </a:p>
        </p:txBody>
      </p:sp>
      <p:pic>
        <p:nvPicPr>
          <p:cNvPr id="9" name="Picture 9">
            <a:extLst>
              <a:ext uri="{FF2B5EF4-FFF2-40B4-BE49-F238E27FC236}">
                <a16:creationId xmlns:a16="http://schemas.microsoft.com/office/drawing/2014/main" id="{D770F991-BA92-2BDF-5D25-DA998CA677FA}"/>
              </a:ext>
            </a:extLst>
          </p:cNvPr>
          <p:cNvPicPr>
            <a:picLocks noChangeAspect="1"/>
          </p:cNvPicPr>
          <p:nvPr/>
        </p:nvPicPr>
        <p:blipFill>
          <a:blip r:embed="rId3"/>
          <a:stretch>
            <a:fillRect/>
          </a:stretch>
        </p:blipFill>
        <p:spPr>
          <a:xfrm>
            <a:off x="1830729" y="4852457"/>
            <a:ext cx="7218744" cy="326479"/>
          </a:xfrm>
          <a:prstGeom prst="rect">
            <a:avLst/>
          </a:prstGeom>
        </p:spPr>
      </p:pic>
      <p:pic>
        <p:nvPicPr>
          <p:cNvPr id="10" name="Picture 10" descr="Graphical user interface, text&#10;&#10;Description automatically generated">
            <a:extLst>
              <a:ext uri="{FF2B5EF4-FFF2-40B4-BE49-F238E27FC236}">
                <a16:creationId xmlns:a16="http://schemas.microsoft.com/office/drawing/2014/main" id="{35AEA09E-FA57-4957-F399-A627544A131F}"/>
              </a:ext>
            </a:extLst>
          </p:cNvPr>
          <p:cNvPicPr>
            <a:picLocks noChangeAspect="1"/>
          </p:cNvPicPr>
          <p:nvPr/>
        </p:nvPicPr>
        <p:blipFill>
          <a:blip r:embed="rId4"/>
          <a:stretch>
            <a:fillRect/>
          </a:stretch>
        </p:blipFill>
        <p:spPr>
          <a:xfrm>
            <a:off x="1830729" y="5182244"/>
            <a:ext cx="5096718" cy="911184"/>
          </a:xfrm>
          <a:prstGeom prst="rect">
            <a:avLst/>
          </a:prstGeom>
        </p:spPr>
      </p:pic>
      <p:pic>
        <p:nvPicPr>
          <p:cNvPr id="12" name="Picture 4">
            <a:extLst>
              <a:ext uri="{FF2B5EF4-FFF2-40B4-BE49-F238E27FC236}">
                <a16:creationId xmlns:a16="http://schemas.microsoft.com/office/drawing/2014/main" id="{E616FF5B-DC95-41E3-8E0E-05919A63E9CC}"/>
              </a:ext>
            </a:extLst>
          </p:cNvPr>
          <p:cNvPicPr>
            <a:picLocks noChangeAspect="1"/>
          </p:cNvPicPr>
          <p:nvPr/>
        </p:nvPicPr>
        <p:blipFill>
          <a:blip r:embed="rId5"/>
          <a:stretch>
            <a:fillRect/>
          </a:stretch>
        </p:blipFill>
        <p:spPr>
          <a:xfrm>
            <a:off x="798020" y="463415"/>
            <a:ext cx="536494" cy="536494"/>
          </a:xfrm>
          <a:prstGeom prst="rect">
            <a:avLst/>
          </a:prstGeom>
        </p:spPr>
      </p:pic>
    </p:spTree>
    <p:extLst>
      <p:ext uri="{BB962C8B-B14F-4D97-AF65-F5344CB8AC3E}">
        <p14:creationId xmlns:p14="http://schemas.microsoft.com/office/powerpoint/2010/main" val="680924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B630-0E62-4B78-A815-256A901FF1B8}"/>
              </a:ext>
            </a:extLst>
          </p:cNvPr>
          <p:cNvSpPr>
            <a:spLocks noGrp="1"/>
          </p:cNvSpPr>
          <p:nvPr>
            <p:ph type="title"/>
          </p:nvPr>
        </p:nvSpPr>
        <p:spPr>
          <a:xfrm>
            <a:off x="268336" y="170329"/>
            <a:ext cx="8895542" cy="735106"/>
          </a:xfrm>
        </p:spPr>
        <p:txBody>
          <a:bodyPr>
            <a:normAutofit/>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rPr>
              <a:t>Data Visualisation</a:t>
            </a:r>
            <a:r>
              <a:rPr lang="en-IN" b="1" u="sng" dirty="0">
                <a:ln>
                  <a:solidFill>
                    <a:prstClr val="black">
                      <a:lumMod val="75000"/>
                      <a:lumOff val="25000"/>
                      <a:alpha val="10000"/>
                    </a:prstClr>
                  </a:solidFill>
                </a:ln>
                <a:effectLst>
                  <a:outerShdw blurRad="9525" dist="25400" dir="14640000" algn="tl" rotWithShape="0">
                    <a:prstClr val="black">
                      <a:alpha val="30000"/>
                    </a:prstClr>
                  </a:outerShdw>
                </a:effectLst>
              </a:rPr>
              <a:t> and Statistics-  </a:t>
            </a:r>
            <a:endParaRPr lang="en-IN" b="1" u="sng"/>
          </a:p>
        </p:txBody>
      </p:sp>
      <p:sp>
        <p:nvSpPr>
          <p:cNvPr id="3" name="TextBox 2">
            <a:extLst>
              <a:ext uri="{FF2B5EF4-FFF2-40B4-BE49-F238E27FC236}">
                <a16:creationId xmlns:a16="http://schemas.microsoft.com/office/drawing/2014/main" id="{F2569339-617F-BA99-970B-713FBF2902F1}"/>
              </a:ext>
            </a:extLst>
          </p:cNvPr>
          <p:cNvSpPr txBox="1"/>
          <p:nvPr/>
        </p:nvSpPr>
        <p:spPr>
          <a:xfrm>
            <a:off x="546848" y="1255059"/>
            <a:ext cx="394447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Gender – Wise Decomposition</a:t>
            </a:r>
          </a:p>
        </p:txBody>
      </p:sp>
      <p:pic>
        <p:nvPicPr>
          <p:cNvPr id="4" name="Content Placeholder 4" descr="Chevron arrows">
            <a:extLst>
              <a:ext uri="{FF2B5EF4-FFF2-40B4-BE49-F238E27FC236}">
                <a16:creationId xmlns:a16="http://schemas.microsoft.com/office/drawing/2014/main" id="{BA6AF252-462B-452B-BC72-AD4453CBBC7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81" y="273423"/>
            <a:ext cx="528918" cy="528918"/>
          </a:xfrm>
          <a:prstGeom prst="rect">
            <a:avLst/>
          </a:prstGeom>
          <a:effectLst>
            <a:outerShdw blurRad="25400" dir="17880000">
              <a:srgbClr val="000000">
                <a:alpha val="46000"/>
              </a:srgbClr>
            </a:outerShdw>
          </a:effectLst>
        </p:spPr>
      </p:pic>
      <p:pic>
        <p:nvPicPr>
          <p:cNvPr id="5" name="Picture 5" descr="A picture containing chart&#10;&#10;Description automatically generated">
            <a:extLst>
              <a:ext uri="{FF2B5EF4-FFF2-40B4-BE49-F238E27FC236}">
                <a16:creationId xmlns:a16="http://schemas.microsoft.com/office/drawing/2014/main" id="{79B20FEB-7123-4D22-A5E8-2180BE1843EC}"/>
              </a:ext>
            </a:extLst>
          </p:cNvPr>
          <p:cNvPicPr>
            <a:picLocks noChangeAspect="1"/>
          </p:cNvPicPr>
          <p:nvPr/>
        </p:nvPicPr>
        <p:blipFill>
          <a:blip r:embed="rId4"/>
          <a:stretch>
            <a:fillRect/>
          </a:stretch>
        </p:blipFill>
        <p:spPr>
          <a:xfrm>
            <a:off x="806825" y="1891232"/>
            <a:ext cx="6307064" cy="4795624"/>
          </a:xfrm>
          <a:prstGeom prst="rect">
            <a:avLst/>
          </a:prstGeom>
        </p:spPr>
      </p:pic>
      <p:sp>
        <p:nvSpPr>
          <p:cNvPr id="6" name="TextBox 5">
            <a:extLst>
              <a:ext uri="{FF2B5EF4-FFF2-40B4-BE49-F238E27FC236}">
                <a16:creationId xmlns:a16="http://schemas.microsoft.com/office/drawing/2014/main" id="{E00637C0-948B-418C-80A8-EE39A9C093A2}"/>
              </a:ext>
            </a:extLst>
          </p:cNvPr>
          <p:cNvSpPr txBox="1"/>
          <p:nvPr/>
        </p:nvSpPr>
        <p:spPr>
          <a:xfrm>
            <a:off x="7946021" y="1888602"/>
            <a:ext cx="3321933"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The pie-chart clearly shows that male insurers are more than female insurers . </a:t>
            </a:r>
          </a:p>
          <a:p>
            <a:endParaRPr lang="en-GB"/>
          </a:p>
          <a:p>
            <a:endParaRPr lang="en-GB"/>
          </a:p>
        </p:txBody>
      </p:sp>
      <p:sp>
        <p:nvSpPr>
          <p:cNvPr id="7" name="TextBox 6">
            <a:extLst>
              <a:ext uri="{FF2B5EF4-FFF2-40B4-BE49-F238E27FC236}">
                <a16:creationId xmlns:a16="http://schemas.microsoft.com/office/drawing/2014/main" id="{11EA271F-AD7B-491B-A2F8-3B697018A722}"/>
              </a:ext>
            </a:extLst>
          </p:cNvPr>
          <p:cNvSpPr txBox="1"/>
          <p:nvPr/>
        </p:nvSpPr>
        <p:spPr>
          <a:xfrm>
            <a:off x="8021783" y="4276901"/>
            <a:ext cx="2693323" cy="646331"/>
          </a:xfrm>
          <a:prstGeom prst="rect">
            <a:avLst/>
          </a:prstGeom>
          <a:noFill/>
        </p:spPr>
        <p:txBody>
          <a:bodyPr wrap="square" rtlCol="0">
            <a:spAutoFit/>
          </a:bodyPr>
          <a:lstStyle/>
          <a:p>
            <a:pPr marL="285750" indent="-285750">
              <a:buFont typeface="Wingdings" panose="05000000000000000000" pitchFamily="2" charset="2"/>
              <a:buChar char="Ø"/>
            </a:pPr>
            <a:r>
              <a:rPr lang="en-US" b="1" dirty="0"/>
              <a:t>Male= 60.11%</a:t>
            </a:r>
            <a:br>
              <a:rPr lang="en-US" b="1" dirty="0"/>
            </a:br>
            <a:r>
              <a:rPr lang="en-US" b="1" dirty="0"/>
              <a:t>Female= 39.89 %</a:t>
            </a:r>
            <a:endParaRPr lang="en-IN" b="1" dirty="0"/>
          </a:p>
        </p:txBody>
      </p:sp>
    </p:spTree>
    <p:extLst>
      <p:ext uri="{BB962C8B-B14F-4D97-AF65-F5344CB8AC3E}">
        <p14:creationId xmlns:p14="http://schemas.microsoft.com/office/powerpoint/2010/main" val="1511893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8EF46-AE9A-4B30-A49C-864C434EBFEC}"/>
              </a:ext>
            </a:extLst>
          </p:cNvPr>
          <p:cNvSpPr>
            <a:spLocks noGrp="1"/>
          </p:cNvSpPr>
          <p:nvPr>
            <p:ph type="title" idx="4294967295"/>
          </p:nvPr>
        </p:nvSpPr>
        <p:spPr>
          <a:xfrm>
            <a:off x="725556" y="235533"/>
            <a:ext cx="10052050" cy="696912"/>
          </a:xfrm>
        </p:spPr>
        <p:txBody>
          <a:bodyPr vert="horz" lIns="91440" tIns="45720" rIns="91440" bIns="45720" rtlCol="0" anchor="b">
            <a:normAutofit/>
          </a:bodyPr>
          <a:lstStyle/>
          <a:p>
            <a:pPr algn="l"/>
            <a:r>
              <a:rPr lang="en-IN" sz="4000" b="1" u="sng" dirty="0">
                <a:ln>
                  <a:solidFill>
                    <a:prstClr val="black">
                      <a:lumMod val="75000"/>
                      <a:lumOff val="25000"/>
                      <a:alpha val="10000"/>
                    </a:prstClr>
                  </a:solidFill>
                </a:ln>
                <a:effectLst>
                  <a:outerShdw blurRad="9525" dist="25400" dir="14640000" algn="tl" rotWithShape="0">
                    <a:prstClr val="black">
                      <a:alpha val="30000"/>
                    </a:prstClr>
                  </a:outerShdw>
                </a:effectLst>
              </a:rPr>
              <a:t>Data Visualisation and Statistics- </a:t>
            </a:r>
            <a:endParaRPr lang="en-US" sz="4000"/>
          </a:p>
        </p:txBody>
      </p:sp>
      <p:sp>
        <p:nvSpPr>
          <p:cNvPr id="3" name="Content Placeholder 2">
            <a:extLst>
              <a:ext uri="{FF2B5EF4-FFF2-40B4-BE49-F238E27FC236}">
                <a16:creationId xmlns:a16="http://schemas.microsoft.com/office/drawing/2014/main" id="{786EA059-A085-4387-9C04-D4EDAACE8324}"/>
              </a:ext>
            </a:extLst>
          </p:cNvPr>
          <p:cNvSpPr>
            <a:spLocks noGrp="1"/>
          </p:cNvSpPr>
          <p:nvPr>
            <p:ph idx="4294967295"/>
          </p:nvPr>
        </p:nvSpPr>
        <p:spPr>
          <a:xfrm>
            <a:off x="0" y="1190625"/>
            <a:ext cx="3382963" cy="406400"/>
          </a:xfrm>
        </p:spPr>
        <p:txBody>
          <a:bodyPr vert="horz" lIns="91440" tIns="45720" rIns="91440" bIns="45720" rtlCol="0" anchor="t">
            <a:normAutofit/>
          </a:bodyPr>
          <a:lstStyle/>
          <a:p>
            <a:pPr marL="0" indent="0">
              <a:buNone/>
            </a:pPr>
            <a:r>
              <a:rPr lang="en-US" sz="2000">
                <a:solidFill>
                  <a:srgbClr val="FE9200"/>
                </a:solidFill>
              </a:rPr>
              <a:t>  2) Age – Wise distribution </a:t>
            </a:r>
          </a:p>
        </p:txBody>
      </p:sp>
      <p:pic>
        <p:nvPicPr>
          <p:cNvPr id="4" name="Picture 4" descr="Table&#10;&#10;Description automatically generated">
            <a:extLst>
              <a:ext uri="{FF2B5EF4-FFF2-40B4-BE49-F238E27FC236}">
                <a16:creationId xmlns:a16="http://schemas.microsoft.com/office/drawing/2014/main" id="{C1CE2EE8-FFD4-452F-8373-9EB440065B3F}"/>
              </a:ext>
            </a:extLst>
          </p:cNvPr>
          <p:cNvPicPr>
            <a:picLocks noChangeAspect="1"/>
          </p:cNvPicPr>
          <p:nvPr/>
        </p:nvPicPr>
        <p:blipFill>
          <a:blip r:embed="rId3"/>
          <a:stretch>
            <a:fillRect/>
          </a:stretch>
        </p:blipFill>
        <p:spPr>
          <a:xfrm>
            <a:off x="7217914" y="2469827"/>
            <a:ext cx="4296858" cy="3742134"/>
          </a:xfrm>
          <a:prstGeom prst="rect">
            <a:avLst/>
          </a:prstGeom>
        </p:spPr>
      </p:pic>
      <p:sp>
        <p:nvSpPr>
          <p:cNvPr id="5" name="TextBox 4">
            <a:extLst>
              <a:ext uri="{FF2B5EF4-FFF2-40B4-BE49-F238E27FC236}">
                <a16:creationId xmlns:a16="http://schemas.microsoft.com/office/drawing/2014/main" id="{5C32791A-7FF3-A053-1D38-567027FAB5F2}"/>
              </a:ext>
            </a:extLst>
          </p:cNvPr>
          <p:cNvSpPr txBox="1"/>
          <p:nvPr/>
        </p:nvSpPr>
        <p:spPr>
          <a:xfrm>
            <a:off x="7155620" y="1673051"/>
            <a:ext cx="277009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Summary Statistics</a:t>
            </a:r>
          </a:p>
        </p:txBody>
      </p:sp>
      <p:pic>
        <p:nvPicPr>
          <p:cNvPr id="6" name="Picture 6" descr="Chart, histogram&#10;&#10;Description automatically generated">
            <a:extLst>
              <a:ext uri="{FF2B5EF4-FFF2-40B4-BE49-F238E27FC236}">
                <a16:creationId xmlns:a16="http://schemas.microsoft.com/office/drawing/2014/main" id="{506475C6-310F-DAC3-AAB7-6C465F22FBC5}"/>
              </a:ext>
            </a:extLst>
          </p:cNvPr>
          <p:cNvPicPr>
            <a:picLocks noChangeAspect="1"/>
          </p:cNvPicPr>
          <p:nvPr/>
        </p:nvPicPr>
        <p:blipFill>
          <a:blip r:embed="rId4"/>
          <a:stretch>
            <a:fillRect/>
          </a:stretch>
        </p:blipFill>
        <p:spPr>
          <a:xfrm>
            <a:off x="933692" y="2113385"/>
            <a:ext cx="5164236" cy="3547560"/>
          </a:xfrm>
          <a:prstGeom prst="rect">
            <a:avLst/>
          </a:prstGeom>
        </p:spPr>
      </p:pic>
      <p:sp>
        <p:nvSpPr>
          <p:cNvPr id="7" name="TextBox 6">
            <a:extLst>
              <a:ext uri="{FF2B5EF4-FFF2-40B4-BE49-F238E27FC236}">
                <a16:creationId xmlns:a16="http://schemas.microsoft.com/office/drawing/2014/main" id="{E963B6F1-B066-5367-D4BC-52DB4451DEBA}"/>
              </a:ext>
            </a:extLst>
          </p:cNvPr>
          <p:cNvSpPr txBox="1"/>
          <p:nvPr/>
        </p:nvSpPr>
        <p:spPr>
          <a:xfrm>
            <a:off x="2286000" y="587188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Histogram Plot</a:t>
            </a:r>
          </a:p>
        </p:txBody>
      </p:sp>
      <p:pic>
        <p:nvPicPr>
          <p:cNvPr id="8" name="Picture 4">
            <a:extLst>
              <a:ext uri="{FF2B5EF4-FFF2-40B4-BE49-F238E27FC236}">
                <a16:creationId xmlns:a16="http://schemas.microsoft.com/office/drawing/2014/main" id="{AE08979A-EA5C-4855-97BD-F884908FB459}"/>
              </a:ext>
            </a:extLst>
          </p:cNvPr>
          <p:cNvPicPr>
            <a:picLocks noChangeAspect="1"/>
          </p:cNvPicPr>
          <p:nvPr/>
        </p:nvPicPr>
        <p:blipFill>
          <a:blip r:embed="rId5"/>
          <a:stretch>
            <a:fillRect/>
          </a:stretch>
        </p:blipFill>
        <p:spPr>
          <a:xfrm>
            <a:off x="189062" y="315742"/>
            <a:ext cx="536494" cy="536494"/>
          </a:xfrm>
          <a:prstGeom prst="rect">
            <a:avLst/>
          </a:prstGeom>
        </p:spPr>
      </p:pic>
    </p:spTree>
    <p:extLst>
      <p:ext uri="{BB962C8B-B14F-4D97-AF65-F5344CB8AC3E}">
        <p14:creationId xmlns:p14="http://schemas.microsoft.com/office/powerpoint/2010/main" val="2045921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480765" y="142581"/>
            <a:ext cx="8076825" cy="924220"/>
          </a:xfrm>
        </p:spPr>
        <p:txBody>
          <a:bodyPr>
            <a:normAutofit fontScale="90000"/>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rPr>
              <a:t>Data </a:t>
            </a:r>
            <a:r>
              <a:rPr lang="en-IN" b="1" u="sng" dirty="0">
                <a:ln>
                  <a:solidFill>
                    <a:prstClr val="black">
                      <a:lumMod val="75000"/>
                      <a:lumOff val="25000"/>
                      <a:alpha val="10000"/>
                    </a:prstClr>
                  </a:solidFill>
                </a:ln>
                <a:effectLst>
                  <a:outerShdw blurRad="9525" dist="25400" dir="14640000" algn="tl" rotWithShape="0">
                    <a:prstClr val="black">
                      <a:alpha val="30000"/>
                    </a:prstClr>
                  </a:outerShdw>
                </a:effectLst>
              </a:rPr>
              <a:t>Visualisation and Statistics </a:t>
            </a:r>
            <a:endParaRPr lang="en-IN"/>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779324" y="1404097"/>
            <a:ext cx="10954397" cy="2280396"/>
          </a:xfrm>
        </p:spPr>
        <p:txBody>
          <a:bodyPr>
            <a:normAutofit fontScale="70000" lnSpcReduction="20000"/>
          </a:bodyPr>
          <a:lstStyle/>
          <a:p>
            <a:pPr marL="37465" indent="0">
              <a:buNone/>
            </a:pPr>
            <a:r>
              <a:rPr lang="en-IN" sz="3100">
                <a:ln>
                  <a:solidFill>
                    <a:prstClr val="black">
                      <a:lumMod val="75000"/>
                      <a:lumOff val="25000"/>
                      <a:alpha val="10000"/>
                    </a:prstClr>
                  </a:solidFill>
                </a:ln>
                <a:effectLst>
                  <a:outerShdw blurRad="9525" dist="25400" dir="14640000" algn="tl" rotWithShape="0">
                    <a:prstClr val="black">
                      <a:alpha val="30000"/>
                    </a:prstClr>
                  </a:outerShdw>
                </a:effectLst>
              </a:rPr>
              <a:t>3) District wise Male to female claims : </a:t>
            </a:r>
            <a:br>
              <a:rPr lang="en-IN" sz="3100">
                <a:ln>
                  <a:solidFill>
                    <a:prstClr val="black">
                      <a:lumMod val="75000"/>
                      <a:lumOff val="25000"/>
                      <a:alpha val="10000"/>
                    </a:prstClr>
                  </a:solidFill>
                </a:ln>
                <a:effectLst>
                  <a:outerShdw blurRad="9525" dist="25400" dir="14640000" algn="tl" rotWithShape="0">
                    <a:prstClr val="black">
                      <a:alpha val="30000"/>
                    </a:prstClr>
                  </a:outerShdw>
                </a:effectLst>
              </a:rPr>
            </a:br>
            <a:r>
              <a:rPr lang="en-IN" sz="3100">
                <a:ln>
                  <a:solidFill>
                    <a:prstClr val="black">
                      <a:lumMod val="75000"/>
                      <a:lumOff val="25000"/>
                      <a:alpha val="10000"/>
                    </a:prstClr>
                  </a:solidFill>
                </a:ln>
                <a:effectLst>
                  <a:outerShdw blurRad="9525" dist="25400" dir="14640000" algn="tl" rotWithShape="0">
                    <a:prstClr val="black">
                      <a:alpha val="30000"/>
                    </a:prstClr>
                  </a:outerShdw>
                </a:effectLst>
              </a:rPr>
              <a:t>    Code</a:t>
            </a:r>
            <a:br>
              <a:rPr lang="en-IN">
                <a:ln>
                  <a:solidFill>
                    <a:prstClr val="black">
                      <a:lumMod val="75000"/>
                      <a:lumOff val="25000"/>
                      <a:alpha val="10000"/>
                    </a:prstClr>
                  </a:solidFill>
                </a:ln>
                <a:effectLst>
                  <a:outerShdw blurRad="9525" dist="25400" dir="14640000" algn="tl" rotWithShape="0">
                    <a:prstClr val="black">
                      <a:alpha val="30000"/>
                    </a:prstClr>
                  </a:outerShdw>
                </a:effectLst>
              </a:rPr>
            </a:br>
            <a:br>
              <a:rPr lang="en-IN">
                <a:ln>
                  <a:solidFill>
                    <a:prstClr val="black">
                      <a:lumMod val="75000"/>
                      <a:lumOff val="25000"/>
                      <a:alpha val="10000"/>
                    </a:prstClr>
                  </a:solidFill>
                </a:ln>
                <a:effectLst>
                  <a:outerShdw blurRad="9525" dist="25400" dir="14640000" algn="tl" rotWithShape="0">
                    <a:prstClr val="black">
                      <a:alpha val="30000"/>
                    </a:prstClr>
                  </a:outerShdw>
                </a:effectLst>
              </a:rPr>
            </a:br>
            <a:r>
              <a:rPr lang="en-IN">
                <a:ln>
                  <a:solidFill>
                    <a:prstClr val="black">
                      <a:lumMod val="75000"/>
                      <a:lumOff val="25000"/>
                      <a:alpha val="10000"/>
                    </a:prstClr>
                  </a:solidFill>
                </a:ln>
                <a:effectLst>
                  <a:outerShdw blurRad="9525" dist="25400" dir="14640000" algn="tl" rotWithShape="0">
                    <a:prstClr val="black">
                      <a:alpha val="30000"/>
                    </a:prstClr>
                  </a:outerShdw>
                </a:effectLst>
              </a:rPr>
              <a:t> </a:t>
            </a:r>
          </a:p>
          <a:p>
            <a:pPr marL="37465" indent="0">
              <a:buNone/>
            </a:pPr>
            <a:br>
              <a:rPr lang="en-IN">
                <a:ln>
                  <a:solidFill>
                    <a:prstClr val="black">
                      <a:lumMod val="75000"/>
                      <a:lumOff val="25000"/>
                      <a:alpha val="10000"/>
                    </a:prstClr>
                  </a:solidFill>
                </a:ln>
                <a:effectLst>
                  <a:outerShdw blurRad="9525" dist="25400" dir="14640000" algn="tl" rotWithShape="0">
                    <a:prstClr val="black">
                      <a:alpha val="30000"/>
                    </a:prstClr>
                  </a:outerShdw>
                </a:effectLst>
              </a:rPr>
            </a:br>
            <a:br>
              <a:rPr lang="en-IN">
                <a:ln>
                  <a:solidFill>
                    <a:prstClr val="black">
                      <a:lumMod val="75000"/>
                      <a:lumOff val="25000"/>
                      <a:alpha val="10000"/>
                    </a:prstClr>
                  </a:solidFill>
                </a:ln>
                <a:effectLst>
                  <a:outerShdw blurRad="9525" dist="25400" dir="14640000" algn="tl" rotWithShape="0">
                    <a:prstClr val="black">
                      <a:alpha val="30000"/>
                    </a:prstClr>
                  </a:outerShdw>
                </a:effectLst>
              </a:rPr>
            </a:br>
            <a:br>
              <a:rPr lang="en-IN">
                <a:ln>
                  <a:solidFill>
                    <a:prstClr val="black">
                      <a:lumMod val="75000"/>
                      <a:lumOff val="25000"/>
                      <a:alpha val="10000"/>
                    </a:prstClr>
                  </a:solidFill>
                </a:ln>
                <a:effectLst>
                  <a:outerShdw blurRad="9525" dist="25400" dir="14640000" algn="tl" rotWithShape="0">
                    <a:prstClr val="black">
                      <a:alpha val="30000"/>
                    </a:prstClr>
                  </a:outerShdw>
                </a:effectLst>
              </a:rPr>
            </a:br>
            <a:endParaRPr lang="en-IN">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IN">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4" descr="Graphical user interface, text, application&#10;&#10;Description automatically generated">
            <a:extLst>
              <a:ext uri="{FF2B5EF4-FFF2-40B4-BE49-F238E27FC236}">
                <a16:creationId xmlns:a16="http://schemas.microsoft.com/office/drawing/2014/main" id="{D02EDD10-F089-DC27-F31E-51C8E89B9425}"/>
              </a:ext>
            </a:extLst>
          </p:cNvPr>
          <p:cNvPicPr>
            <a:picLocks noChangeAspect="1"/>
          </p:cNvPicPr>
          <p:nvPr/>
        </p:nvPicPr>
        <p:blipFill>
          <a:blip r:embed="rId2"/>
          <a:stretch>
            <a:fillRect/>
          </a:stretch>
        </p:blipFill>
        <p:spPr>
          <a:xfrm>
            <a:off x="1091692" y="2459181"/>
            <a:ext cx="10391606" cy="1313342"/>
          </a:xfrm>
          <a:prstGeom prst="rect">
            <a:avLst/>
          </a:prstGeom>
        </p:spPr>
      </p:pic>
      <p:sp>
        <p:nvSpPr>
          <p:cNvPr id="5" name="TextBox 4">
            <a:extLst>
              <a:ext uri="{FF2B5EF4-FFF2-40B4-BE49-F238E27FC236}">
                <a16:creationId xmlns:a16="http://schemas.microsoft.com/office/drawing/2014/main" id="{B5676E26-3C2B-45EB-827E-0773628BD138}"/>
              </a:ext>
            </a:extLst>
          </p:cNvPr>
          <p:cNvSpPr txBox="1"/>
          <p:nvPr/>
        </p:nvSpPr>
        <p:spPr>
          <a:xfrm>
            <a:off x="1425388" y="4016188"/>
            <a:ext cx="9601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For the 13 Districts currently comprising the state of Andhra Pradesh , the ratio of male insurance claims to female insurance claims is shown in the below Bar Chart plot.</a:t>
            </a:r>
          </a:p>
        </p:txBody>
      </p:sp>
      <p:pic>
        <p:nvPicPr>
          <p:cNvPr id="6" name="Picture 4">
            <a:extLst>
              <a:ext uri="{FF2B5EF4-FFF2-40B4-BE49-F238E27FC236}">
                <a16:creationId xmlns:a16="http://schemas.microsoft.com/office/drawing/2014/main" id="{CC7BE316-C0D7-4972-AB71-F50BC6E422C4}"/>
              </a:ext>
            </a:extLst>
          </p:cNvPr>
          <p:cNvPicPr>
            <a:picLocks noChangeAspect="1"/>
          </p:cNvPicPr>
          <p:nvPr/>
        </p:nvPicPr>
        <p:blipFill>
          <a:blip r:embed="rId3"/>
          <a:stretch>
            <a:fillRect/>
          </a:stretch>
        </p:blipFill>
        <p:spPr>
          <a:xfrm>
            <a:off x="380686" y="336444"/>
            <a:ext cx="536494" cy="536494"/>
          </a:xfrm>
          <a:prstGeom prst="rect">
            <a:avLst/>
          </a:prstGeom>
        </p:spPr>
      </p:pic>
    </p:spTree>
    <p:extLst>
      <p:ext uri="{BB962C8B-B14F-4D97-AF65-F5344CB8AC3E}">
        <p14:creationId xmlns:p14="http://schemas.microsoft.com/office/powerpoint/2010/main" val="215752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480765" y="142581"/>
            <a:ext cx="7758773" cy="924220"/>
          </a:xfrm>
        </p:spPr>
        <p:txBody>
          <a:bodyPr>
            <a:normAutofit fontScale="90000"/>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rPr>
              <a:t>Data </a:t>
            </a:r>
            <a:r>
              <a:rPr lang="en-IN" b="1" u="sng" dirty="0">
                <a:ln>
                  <a:solidFill>
                    <a:prstClr val="black">
                      <a:lumMod val="75000"/>
                      <a:lumOff val="25000"/>
                      <a:alpha val="10000"/>
                    </a:prstClr>
                  </a:solidFill>
                </a:ln>
                <a:effectLst>
                  <a:outerShdw blurRad="9525" dist="25400" dir="14640000" algn="tl" rotWithShape="0">
                    <a:prstClr val="black">
                      <a:alpha val="30000"/>
                    </a:prstClr>
                  </a:outerShdw>
                </a:effectLst>
              </a:rPr>
              <a:t>Visualisation and Statistics </a:t>
            </a:r>
            <a:endParaRPr lang="en-IN"/>
          </a:p>
        </p:txBody>
      </p:sp>
      <p:pic>
        <p:nvPicPr>
          <p:cNvPr id="4" name="Picture 4" descr="Chart, bar chart&#10;&#10;Description automatically generated">
            <a:extLst>
              <a:ext uri="{FF2B5EF4-FFF2-40B4-BE49-F238E27FC236}">
                <a16:creationId xmlns:a16="http://schemas.microsoft.com/office/drawing/2014/main" id="{F506EACB-1436-AC16-F973-F599079D8387}"/>
              </a:ext>
            </a:extLst>
          </p:cNvPr>
          <p:cNvPicPr>
            <a:picLocks noGrp="1" noChangeAspect="1"/>
          </p:cNvPicPr>
          <p:nvPr>
            <p:ph idx="1"/>
          </p:nvPr>
        </p:nvPicPr>
        <p:blipFill>
          <a:blip r:embed="rId2"/>
          <a:stretch>
            <a:fillRect/>
          </a:stretch>
        </p:blipFill>
        <p:spPr>
          <a:xfrm>
            <a:off x="1187952" y="1314451"/>
            <a:ext cx="6266844" cy="4946474"/>
          </a:xfrm>
        </p:spPr>
      </p:pic>
      <p:sp>
        <p:nvSpPr>
          <p:cNvPr id="5" name="TextBox 4">
            <a:extLst>
              <a:ext uri="{FF2B5EF4-FFF2-40B4-BE49-F238E27FC236}">
                <a16:creationId xmlns:a16="http://schemas.microsoft.com/office/drawing/2014/main" id="{5EF24F4C-CB28-4B93-7EAD-D406B79519FE}"/>
              </a:ext>
            </a:extLst>
          </p:cNvPr>
          <p:cNvSpPr txBox="1"/>
          <p:nvPr/>
        </p:nvSpPr>
        <p:spPr>
          <a:xfrm>
            <a:off x="8346141" y="1317812"/>
            <a:ext cx="2743200"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can clearly observe from the corresponding visualization that the claims made by male is slightly greater than the claims made by female in each of the 13 districts of Andhra Pradesh .</a:t>
            </a:r>
          </a:p>
        </p:txBody>
      </p:sp>
      <p:pic>
        <p:nvPicPr>
          <p:cNvPr id="6" name="Picture 4">
            <a:extLst>
              <a:ext uri="{FF2B5EF4-FFF2-40B4-BE49-F238E27FC236}">
                <a16:creationId xmlns:a16="http://schemas.microsoft.com/office/drawing/2014/main" id="{890F332B-9A6E-4252-8840-C89E306D2EFF}"/>
              </a:ext>
            </a:extLst>
          </p:cNvPr>
          <p:cNvPicPr>
            <a:picLocks noChangeAspect="1"/>
          </p:cNvPicPr>
          <p:nvPr/>
        </p:nvPicPr>
        <p:blipFill>
          <a:blip r:embed="rId3"/>
          <a:stretch>
            <a:fillRect/>
          </a:stretch>
        </p:blipFill>
        <p:spPr>
          <a:xfrm>
            <a:off x="212518" y="336444"/>
            <a:ext cx="536494" cy="536494"/>
          </a:xfrm>
          <a:prstGeom prst="rect">
            <a:avLst/>
          </a:prstGeom>
        </p:spPr>
      </p:pic>
    </p:spTree>
    <p:extLst>
      <p:ext uri="{BB962C8B-B14F-4D97-AF65-F5344CB8AC3E}">
        <p14:creationId xmlns:p14="http://schemas.microsoft.com/office/powerpoint/2010/main" val="36907977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480765" y="142581"/>
            <a:ext cx="8037069" cy="924220"/>
          </a:xfrm>
        </p:spPr>
        <p:txBody>
          <a:bodyPr>
            <a:normAutofit fontScale="90000"/>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rPr>
              <a:t>Data </a:t>
            </a:r>
            <a:r>
              <a:rPr lang="en-IN" b="1" u="sng" dirty="0">
                <a:ln>
                  <a:solidFill>
                    <a:prstClr val="black">
                      <a:lumMod val="75000"/>
                      <a:lumOff val="25000"/>
                      <a:alpha val="10000"/>
                    </a:prstClr>
                  </a:solidFill>
                </a:ln>
                <a:effectLst>
                  <a:outerShdw blurRad="9525" dist="25400" dir="14640000" algn="tl" rotWithShape="0">
                    <a:prstClr val="black">
                      <a:alpha val="30000"/>
                    </a:prstClr>
                  </a:outerShdw>
                </a:effectLst>
              </a:rPr>
              <a:t>Visualisation and Statistics </a:t>
            </a:r>
            <a:endParaRPr lang="en-IN"/>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797254" y="1251697"/>
            <a:ext cx="10353762" cy="424702"/>
          </a:xfrm>
        </p:spPr>
        <p:txBody>
          <a:bodyPr>
            <a:normAutofit fontScale="92500"/>
          </a:bodyPr>
          <a:lstStyle/>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No. Of Claims in Each District</a:t>
            </a:r>
          </a:p>
        </p:txBody>
      </p:sp>
      <p:pic>
        <p:nvPicPr>
          <p:cNvPr id="5" name="Picture 5" descr="Text&#10;&#10;Description automatically generated">
            <a:extLst>
              <a:ext uri="{FF2B5EF4-FFF2-40B4-BE49-F238E27FC236}">
                <a16:creationId xmlns:a16="http://schemas.microsoft.com/office/drawing/2014/main" id="{803A0B07-85EC-138D-F5CD-1F464447E0F7}"/>
              </a:ext>
            </a:extLst>
          </p:cNvPr>
          <p:cNvPicPr>
            <a:picLocks noChangeAspect="1"/>
          </p:cNvPicPr>
          <p:nvPr/>
        </p:nvPicPr>
        <p:blipFill>
          <a:blip r:embed="rId2"/>
          <a:stretch>
            <a:fillRect/>
          </a:stretch>
        </p:blipFill>
        <p:spPr>
          <a:xfrm>
            <a:off x="1185797" y="1713430"/>
            <a:ext cx="3463446" cy="1802755"/>
          </a:xfrm>
          <a:prstGeom prst="rect">
            <a:avLst/>
          </a:prstGeom>
        </p:spPr>
      </p:pic>
      <p:pic>
        <p:nvPicPr>
          <p:cNvPr id="6" name="Picture 6" descr="Chart, bar chart, histogram&#10;&#10;Description automatically generated">
            <a:extLst>
              <a:ext uri="{FF2B5EF4-FFF2-40B4-BE49-F238E27FC236}">
                <a16:creationId xmlns:a16="http://schemas.microsoft.com/office/drawing/2014/main" id="{D62FDAC3-F168-C83E-0507-021371A6D550}"/>
              </a:ext>
            </a:extLst>
          </p:cNvPr>
          <p:cNvPicPr>
            <a:picLocks noChangeAspect="1"/>
          </p:cNvPicPr>
          <p:nvPr/>
        </p:nvPicPr>
        <p:blipFill>
          <a:blip r:embed="rId3"/>
          <a:stretch>
            <a:fillRect/>
          </a:stretch>
        </p:blipFill>
        <p:spPr>
          <a:xfrm>
            <a:off x="5883059" y="1716410"/>
            <a:ext cx="5571992" cy="4458579"/>
          </a:xfrm>
          <a:prstGeom prst="rect">
            <a:avLst/>
          </a:prstGeom>
        </p:spPr>
      </p:pic>
      <p:sp>
        <p:nvSpPr>
          <p:cNvPr id="7" name="TextBox 6">
            <a:extLst>
              <a:ext uri="{FF2B5EF4-FFF2-40B4-BE49-F238E27FC236}">
                <a16:creationId xmlns:a16="http://schemas.microsoft.com/office/drawing/2014/main" id="{2C85CFB5-92DF-1701-8C96-178F5752C081}"/>
              </a:ext>
            </a:extLst>
          </p:cNvPr>
          <p:cNvSpPr txBox="1"/>
          <p:nvPr/>
        </p:nvSpPr>
        <p:spPr>
          <a:xfrm>
            <a:off x="1183341" y="3863788"/>
            <a:ext cx="3496235"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number of claims in each district has been plotted and we can clearly observe that "Srikakulam" has the highest number of claims and "Anantapur" has the least.</a:t>
            </a:r>
          </a:p>
        </p:txBody>
      </p:sp>
      <p:pic>
        <p:nvPicPr>
          <p:cNvPr id="8" name="Picture 4">
            <a:extLst>
              <a:ext uri="{FF2B5EF4-FFF2-40B4-BE49-F238E27FC236}">
                <a16:creationId xmlns:a16="http://schemas.microsoft.com/office/drawing/2014/main" id="{EA72A38D-E029-4A40-81A0-26E1A8990A48}"/>
              </a:ext>
            </a:extLst>
          </p:cNvPr>
          <p:cNvPicPr>
            <a:picLocks noChangeAspect="1"/>
          </p:cNvPicPr>
          <p:nvPr/>
        </p:nvPicPr>
        <p:blipFill>
          <a:blip r:embed="rId4"/>
          <a:stretch>
            <a:fillRect/>
          </a:stretch>
        </p:blipFill>
        <p:spPr>
          <a:xfrm>
            <a:off x="380686" y="354508"/>
            <a:ext cx="536494" cy="536494"/>
          </a:xfrm>
          <a:prstGeom prst="rect">
            <a:avLst/>
          </a:prstGeom>
        </p:spPr>
      </p:pic>
    </p:spTree>
    <p:extLst>
      <p:ext uri="{BB962C8B-B14F-4D97-AF65-F5344CB8AC3E}">
        <p14:creationId xmlns:p14="http://schemas.microsoft.com/office/powerpoint/2010/main" val="39737399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516395" y="97892"/>
            <a:ext cx="7911987" cy="924220"/>
          </a:xfrm>
        </p:spPr>
        <p:txBody>
          <a:bodyPr>
            <a:noAutofit/>
          </a:bodyPr>
          <a:lstStyle/>
          <a:p>
            <a:r>
              <a:rPr lang="en-IN" sz="4000" b="1" u="sng" dirty="0">
                <a:ln>
                  <a:solidFill>
                    <a:prstClr val="black">
                      <a:lumMod val="75000"/>
                      <a:lumOff val="25000"/>
                      <a:alpha val="10000"/>
                    </a:prstClr>
                  </a:solidFill>
                </a:ln>
                <a:effectLst>
                  <a:outerShdw blurRad="9525" dist="25400" dir="14640000" algn="tl" rotWithShape="0">
                    <a:prstClr val="black">
                      <a:alpha val="30000"/>
                    </a:prstClr>
                  </a:outerShdw>
                </a:effectLst>
              </a:rPr>
              <a:t>Data Visualisation and Statistics- </a:t>
            </a:r>
            <a:endParaRPr lang="en-IN" sz="4000" dirty="0"/>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833113" y="1126191"/>
            <a:ext cx="10353762" cy="3714749"/>
          </a:xfrm>
        </p:spPr>
        <p:txBody>
          <a:bodyPr/>
          <a:lstStyle/>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Mortality</a:t>
            </a:r>
            <a:br>
              <a:rPr lang="en-IN">
                <a:ln>
                  <a:solidFill>
                    <a:prstClr val="black">
                      <a:lumMod val="75000"/>
                      <a:lumOff val="25000"/>
                      <a:alpha val="10000"/>
                    </a:prstClr>
                  </a:solidFill>
                </a:ln>
                <a:effectLst>
                  <a:outerShdw blurRad="9525" dist="25400" dir="14640000" algn="tl" rotWithShape="0">
                    <a:prstClr val="black">
                      <a:alpha val="30000"/>
                    </a:prstClr>
                  </a:outerShdw>
                </a:effectLst>
              </a:rPr>
            </a:br>
            <a:r>
              <a:rPr lang="en-IN">
                <a:ln>
                  <a:solidFill>
                    <a:prstClr val="black">
                      <a:lumMod val="75000"/>
                      <a:lumOff val="25000"/>
                      <a:alpha val="10000"/>
                    </a:prstClr>
                  </a:solidFill>
                </a:ln>
                <a:effectLst>
                  <a:outerShdw blurRad="9525" dist="25400" dir="14640000" algn="tl" rotWithShape="0">
                    <a:prstClr val="black">
                      <a:alpha val="30000"/>
                    </a:prstClr>
                  </a:outerShdw>
                </a:effectLst>
              </a:rPr>
              <a:t> </a:t>
            </a:r>
          </a:p>
        </p:txBody>
      </p:sp>
      <p:pic>
        <p:nvPicPr>
          <p:cNvPr id="4" name="Picture 4" descr="Chart, bar chart&#10;&#10;Description automatically generated">
            <a:extLst>
              <a:ext uri="{FF2B5EF4-FFF2-40B4-BE49-F238E27FC236}">
                <a16:creationId xmlns:a16="http://schemas.microsoft.com/office/drawing/2014/main" id="{9DF6E8E6-CAF5-A0F2-3DFE-E9E0DB14E118}"/>
              </a:ext>
            </a:extLst>
          </p:cNvPr>
          <p:cNvPicPr>
            <a:picLocks noChangeAspect="1"/>
          </p:cNvPicPr>
          <p:nvPr/>
        </p:nvPicPr>
        <p:blipFill>
          <a:blip r:embed="rId2"/>
          <a:stretch>
            <a:fillRect/>
          </a:stretch>
        </p:blipFill>
        <p:spPr>
          <a:xfrm>
            <a:off x="935277" y="2367820"/>
            <a:ext cx="3860104" cy="2769538"/>
          </a:xfrm>
          <a:prstGeom prst="rect">
            <a:avLst/>
          </a:prstGeom>
        </p:spPr>
      </p:pic>
      <p:pic>
        <p:nvPicPr>
          <p:cNvPr id="5" name="Picture 5" descr="Chart, pie chart&#10;&#10;Description automatically generated">
            <a:extLst>
              <a:ext uri="{FF2B5EF4-FFF2-40B4-BE49-F238E27FC236}">
                <a16:creationId xmlns:a16="http://schemas.microsoft.com/office/drawing/2014/main" id="{E28BFD5E-1475-5A14-E0D0-65813BE8026E}"/>
              </a:ext>
            </a:extLst>
          </p:cNvPr>
          <p:cNvPicPr>
            <a:picLocks noChangeAspect="1"/>
          </p:cNvPicPr>
          <p:nvPr/>
        </p:nvPicPr>
        <p:blipFill>
          <a:blip r:embed="rId3"/>
          <a:stretch>
            <a:fillRect/>
          </a:stretch>
        </p:blipFill>
        <p:spPr>
          <a:xfrm>
            <a:off x="5560946" y="1282625"/>
            <a:ext cx="6469689" cy="4031247"/>
          </a:xfrm>
          <a:prstGeom prst="rect">
            <a:avLst/>
          </a:prstGeom>
        </p:spPr>
      </p:pic>
      <p:sp>
        <p:nvSpPr>
          <p:cNvPr id="6" name="TextBox 5">
            <a:extLst>
              <a:ext uri="{FF2B5EF4-FFF2-40B4-BE49-F238E27FC236}">
                <a16:creationId xmlns:a16="http://schemas.microsoft.com/office/drawing/2014/main" id="{0930D9FD-F97E-6D6E-2828-5D8C17CD9AEF}"/>
              </a:ext>
            </a:extLst>
          </p:cNvPr>
          <p:cNvSpPr txBox="1"/>
          <p:nvPr/>
        </p:nvSpPr>
        <p:spPr>
          <a:xfrm>
            <a:off x="9287435" y="5540189"/>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highlight>
                  <a:srgbClr val="008000"/>
                </a:highlight>
              </a:rPr>
              <a:t>% Alive = 97.85 </a:t>
            </a:r>
          </a:p>
          <a:p>
            <a:r>
              <a:rPr lang="en-US">
                <a:highlight>
                  <a:srgbClr val="008000"/>
                </a:highlight>
              </a:rPr>
              <a:t>% Died = 2.15</a:t>
            </a:r>
          </a:p>
        </p:txBody>
      </p:sp>
      <p:pic>
        <p:nvPicPr>
          <p:cNvPr id="7" name="Picture 4">
            <a:extLst>
              <a:ext uri="{FF2B5EF4-FFF2-40B4-BE49-F238E27FC236}">
                <a16:creationId xmlns:a16="http://schemas.microsoft.com/office/drawing/2014/main" id="{AA527E3C-88AB-4BA7-AE56-B47C834E04B4}"/>
              </a:ext>
            </a:extLst>
          </p:cNvPr>
          <p:cNvPicPr>
            <a:picLocks noChangeAspect="1"/>
          </p:cNvPicPr>
          <p:nvPr/>
        </p:nvPicPr>
        <p:blipFill>
          <a:blip r:embed="rId4"/>
          <a:stretch>
            <a:fillRect/>
          </a:stretch>
        </p:blipFill>
        <p:spPr>
          <a:xfrm>
            <a:off x="398783" y="293279"/>
            <a:ext cx="536494" cy="536494"/>
          </a:xfrm>
          <a:prstGeom prst="rect">
            <a:avLst/>
          </a:prstGeom>
        </p:spPr>
      </p:pic>
    </p:spTree>
    <p:extLst>
      <p:ext uri="{BB962C8B-B14F-4D97-AF65-F5344CB8AC3E}">
        <p14:creationId xmlns:p14="http://schemas.microsoft.com/office/powerpoint/2010/main" val="28386544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9">
            <a:extLst>
              <a:ext uri="{FF2B5EF4-FFF2-40B4-BE49-F238E27FC236}">
                <a16:creationId xmlns:a16="http://schemas.microsoft.com/office/drawing/2014/main" id="{1E70A317-DCED-4E80-AA2D-467D8702E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299501" y="685660"/>
            <a:ext cx="4356170" cy="1072517"/>
          </a:xfrm>
        </p:spPr>
        <p:txBody>
          <a:bodyPr vert="horz" lIns="91440" tIns="45720" rIns="91440" bIns="45720" rtlCol="0" anchor="b">
            <a:normAutofit fontScale="90000"/>
          </a:bodyPr>
          <a:lstStyle/>
          <a:p>
            <a:pPr algn="l"/>
            <a:r>
              <a:rPr lang="en-IN" sz="4400" b="1" u="sng" dirty="0">
                <a:ln>
                  <a:solidFill>
                    <a:prstClr val="black">
                      <a:lumMod val="75000"/>
                      <a:lumOff val="25000"/>
                      <a:alpha val="10000"/>
                    </a:prstClr>
                  </a:solidFill>
                </a:ln>
                <a:effectLst>
                  <a:outerShdw blurRad="9525" dist="25400" dir="14640000" algn="tl" rotWithShape="0">
                    <a:prstClr val="black">
                      <a:alpha val="30000"/>
                    </a:prstClr>
                  </a:outerShdw>
                </a:effectLst>
              </a:rPr>
              <a:t>Data Visualisation and Statistics- </a:t>
            </a:r>
            <a:endParaRPr lang="en-US" sz="4200"/>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642584" y="3708632"/>
            <a:ext cx="3382831" cy="1185333"/>
          </a:xfrm>
        </p:spPr>
        <p:txBody>
          <a:bodyPr vert="horz" lIns="91440" tIns="45720" rIns="91440" bIns="45720" rtlCol="0" anchor="t">
            <a:normAutofit/>
          </a:bodyPr>
          <a:lstStyle/>
          <a:p>
            <a:pPr marL="0" indent="0">
              <a:buNone/>
            </a:pPr>
            <a:r>
              <a:rPr lang="en-US" sz="2000">
                <a:solidFill>
                  <a:srgbClr val="E34C36"/>
                </a:solidFill>
              </a:rPr>
              <a:t>Surgeries with most Fatalities</a:t>
            </a:r>
          </a:p>
        </p:txBody>
      </p:sp>
      <p:sp>
        <p:nvSpPr>
          <p:cNvPr id="15" name="Rectangle 11">
            <a:extLst>
              <a:ext uri="{FF2B5EF4-FFF2-40B4-BE49-F238E27FC236}">
                <a16:creationId xmlns:a16="http://schemas.microsoft.com/office/drawing/2014/main" id="{A6D87845-294F-40CB-BC48-46455460D2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5671" y="0"/>
            <a:ext cx="753632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CC24457-3ABC-8F23-FF2B-E2D7D85EE09B}"/>
              </a:ext>
            </a:extLst>
          </p:cNvPr>
          <p:cNvSpPr txBox="1"/>
          <p:nvPr/>
        </p:nvSpPr>
        <p:spPr>
          <a:xfrm>
            <a:off x="643003" y="4766153"/>
            <a:ext cx="348432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Top 10 surgeries that are causing most fatalities are plotted with Y axis showing the number of fatalities.</a:t>
            </a:r>
          </a:p>
        </p:txBody>
      </p:sp>
      <p:pic>
        <p:nvPicPr>
          <p:cNvPr id="7" name="Picture 7" descr="Chart&#10;&#10;Description automatically generated">
            <a:extLst>
              <a:ext uri="{FF2B5EF4-FFF2-40B4-BE49-F238E27FC236}">
                <a16:creationId xmlns:a16="http://schemas.microsoft.com/office/drawing/2014/main" id="{757142E8-CA38-E3ED-5B18-A0BAC87A6EEC}"/>
              </a:ext>
            </a:extLst>
          </p:cNvPr>
          <p:cNvPicPr>
            <a:picLocks noChangeAspect="1"/>
          </p:cNvPicPr>
          <p:nvPr/>
        </p:nvPicPr>
        <p:blipFill>
          <a:blip r:embed="rId3"/>
          <a:stretch>
            <a:fillRect/>
          </a:stretch>
        </p:blipFill>
        <p:spPr>
          <a:xfrm>
            <a:off x="6091826" y="622867"/>
            <a:ext cx="4883060" cy="5424374"/>
          </a:xfrm>
          <a:prstGeom prst="rect">
            <a:avLst/>
          </a:prstGeom>
        </p:spPr>
      </p:pic>
      <p:pic>
        <p:nvPicPr>
          <p:cNvPr id="8" name="Picture 4">
            <a:extLst>
              <a:ext uri="{FF2B5EF4-FFF2-40B4-BE49-F238E27FC236}">
                <a16:creationId xmlns:a16="http://schemas.microsoft.com/office/drawing/2014/main" id="{81E03BA3-31BA-4334-B59C-AB27E7E28309}"/>
              </a:ext>
            </a:extLst>
          </p:cNvPr>
          <p:cNvPicPr>
            <a:picLocks noChangeAspect="1"/>
          </p:cNvPicPr>
          <p:nvPr/>
        </p:nvPicPr>
        <p:blipFill>
          <a:blip r:embed="rId4"/>
          <a:stretch>
            <a:fillRect/>
          </a:stretch>
        </p:blipFill>
        <p:spPr>
          <a:xfrm>
            <a:off x="-45624" y="685660"/>
            <a:ext cx="463622" cy="463622"/>
          </a:xfrm>
          <a:prstGeom prst="rect">
            <a:avLst/>
          </a:prstGeom>
        </p:spPr>
      </p:pic>
    </p:spTree>
    <p:extLst>
      <p:ext uri="{BB962C8B-B14F-4D97-AF65-F5344CB8AC3E}">
        <p14:creationId xmlns:p14="http://schemas.microsoft.com/office/powerpoint/2010/main" val="6499497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537278" y="707091"/>
            <a:ext cx="3882323" cy="719418"/>
          </a:xfrm>
        </p:spPr>
        <p:txBody>
          <a:bodyPr>
            <a:normAutofit fontScale="90000"/>
          </a:bodyPr>
          <a:lstStyle/>
          <a:p>
            <a:r>
              <a:rPr lang="en-US" b="1" u="sng"/>
              <a:t>Submitted</a:t>
            </a:r>
            <a:r>
              <a:rPr lang="en-US" b="1"/>
              <a:t> </a:t>
            </a:r>
            <a:r>
              <a:rPr lang="en-US" b="1" u="sng"/>
              <a:t>By-</a:t>
            </a:r>
          </a:p>
        </p:txBody>
      </p:sp>
      <p:sp>
        <p:nvSpPr>
          <p:cNvPr id="4" name="Rectangle 3" descr="Bullseye">
            <a:extLst>
              <a:ext uri="{FF2B5EF4-FFF2-40B4-BE49-F238E27FC236}">
                <a16:creationId xmlns:a16="http://schemas.microsoft.com/office/drawing/2014/main" id="{0D47BEF2-F949-43B3-9789-002E2A10E8B7}"/>
              </a:ext>
            </a:extLst>
          </p:cNvPr>
          <p:cNvSpPr/>
          <p:nvPr/>
        </p:nvSpPr>
        <p:spPr>
          <a:xfrm>
            <a:off x="414779" y="801278"/>
            <a:ext cx="499016" cy="47598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5" name="Content Placeholder 4">
            <a:extLst>
              <a:ext uri="{FF2B5EF4-FFF2-40B4-BE49-F238E27FC236}">
                <a16:creationId xmlns:a16="http://schemas.microsoft.com/office/drawing/2014/main" id="{198D7635-BF28-47C8-9FB3-AA45E4A2ACCB}"/>
              </a:ext>
            </a:extLst>
          </p:cNvPr>
          <p:cNvSpPr>
            <a:spLocks noGrp="1"/>
          </p:cNvSpPr>
          <p:nvPr>
            <p:ph idx="1"/>
          </p:nvPr>
        </p:nvSpPr>
        <p:spPr/>
        <p:txBody>
          <a:bodyPr/>
          <a:lstStyle/>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ADARSH RAJ – 2001ME05</a:t>
            </a:r>
          </a:p>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ANIL RUNDLA – 2001ME08</a:t>
            </a:r>
          </a:p>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CHETAN CHAUDHARY – 2001ME16</a:t>
            </a:r>
          </a:p>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DEWANSH KUMAR – 2001ME23</a:t>
            </a:r>
          </a:p>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KRITISH KUMAR – 2001ME36</a:t>
            </a:r>
          </a:p>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RAJAN KUMAR - 2001ME58</a:t>
            </a:r>
          </a:p>
        </p:txBody>
      </p:sp>
    </p:spTree>
    <p:extLst>
      <p:ext uri="{BB962C8B-B14F-4D97-AF65-F5344CB8AC3E}">
        <p14:creationId xmlns:p14="http://schemas.microsoft.com/office/powerpoint/2010/main" val="32650774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480766" y="142581"/>
            <a:ext cx="7887982" cy="924220"/>
          </a:xfrm>
        </p:spPr>
        <p:txBody>
          <a:bodyPr>
            <a:normAutofit fontScale="90000"/>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rPr>
              <a:t>Data </a:t>
            </a:r>
            <a:r>
              <a:rPr lang="en-IN" b="1" u="sng" dirty="0">
                <a:ln>
                  <a:solidFill>
                    <a:prstClr val="black">
                      <a:lumMod val="75000"/>
                      <a:lumOff val="25000"/>
                      <a:alpha val="10000"/>
                    </a:prstClr>
                  </a:solidFill>
                </a:ln>
                <a:effectLst>
                  <a:outerShdw blurRad="9525" dist="25400" dir="14640000" algn="tl" rotWithShape="0">
                    <a:prstClr val="black">
                      <a:alpha val="30000"/>
                    </a:prstClr>
                  </a:outerShdw>
                </a:effectLst>
              </a:rPr>
              <a:t>Visualisation and Statistics </a:t>
            </a:r>
            <a:endParaRPr lang="en-IN"/>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806219" y="1197910"/>
            <a:ext cx="10353762" cy="3298676"/>
          </a:xfrm>
        </p:spPr>
        <p:txBody>
          <a:bodyPr>
            <a:normAutofit/>
          </a:bodyPr>
          <a:lstStyle/>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Most Fatal Surgeries:</a:t>
            </a:r>
          </a:p>
          <a:p>
            <a:pPr marL="37465" indent="0">
              <a:buNone/>
            </a:pPr>
            <a:r>
              <a:rPr lang="en-IN">
                <a:ln>
                  <a:solidFill>
                    <a:prstClr val="black">
                      <a:lumMod val="75000"/>
                      <a:lumOff val="25000"/>
                      <a:alpha val="10000"/>
                    </a:prstClr>
                  </a:solidFill>
                </a:ln>
                <a:effectLst>
                  <a:outerShdw blurRad="9525" dist="25400" dir="14640000" algn="tl" rotWithShape="0">
                    <a:prstClr val="black">
                      <a:alpha val="30000"/>
                    </a:prstClr>
                  </a:outerShdw>
                </a:effectLst>
              </a:rPr>
              <a:t>The below plot shows the surgeries which has the highest fatalities percentages/fatality rate i.e. the percentage of people that have died upon the total no. of people undergoing that surgeries .</a:t>
            </a:r>
          </a:p>
          <a:p>
            <a:pPr marL="37465" indent="0">
              <a:buNone/>
            </a:pPr>
            <a:endParaRPr lang="en-IN">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r>
              <a:rPr lang="en-IN">
                <a:ln>
                  <a:solidFill>
                    <a:prstClr val="black">
                      <a:lumMod val="75000"/>
                      <a:lumOff val="25000"/>
                      <a:alpha val="10000"/>
                    </a:prstClr>
                  </a:solidFill>
                </a:ln>
                <a:effectLst>
                  <a:outerShdw blurRad="9525" dist="25400" dir="14640000" algn="tl" rotWithShape="0">
                    <a:prstClr val="black">
                      <a:alpha val="30000"/>
                    </a:prstClr>
                  </a:outerShdw>
                </a:effectLst>
              </a:rPr>
              <a:t>  </a:t>
            </a:r>
            <a:r>
              <a:rPr lang="en-IN">
                <a:ln>
                  <a:solidFill>
                    <a:prstClr val="black">
                      <a:lumMod val="75000"/>
                      <a:lumOff val="25000"/>
                      <a:alpha val="10000"/>
                    </a:prstClr>
                  </a:solidFill>
                </a:ln>
                <a:effectLst>
                  <a:outerShdw blurRad="9525" dist="25400" dir="14640000" algn="tl" rotWithShape="0">
                    <a:prstClr val="black">
                      <a:alpha val="30000"/>
                    </a:prstClr>
                  </a:outerShdw>
                </a:effectLst>
                <a:latin typeface="Comic Sans MS"/>
              </a:rPr>
              <a:t>Code :</a:t>
            </a:r>
            <a:endParaRPr lang="en-IN">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5" name="Picture 5" descr="Text&#10;&#10;Description automatically generated">
            <a:extLst>
              <a:ext uri="{FF2B5EF4-FFF2-40B4-BE49-F238E27FC236}">
                <a16:creationId xmlns:a16="http://schemas.microsoft.com/office/drawing/2014/main" id="{00335265-28A8-FE4F-599E-A26AF1E25B93}"/>
              </a:ext>
            </a:extLst>
          </p:cNvPr>
          <p:cNvPicPr>
            <a:picLocks noChangeAspect="1"/>
          </p:cNvPicPr>
          <p:nvPr/>
        </p:nvPicPr>
        <p:blipFill>
          <a:blip r:embed="rId2"/>
          <a:stretch>
            <a:fillRect/>
          </a:stretch>
        </p:blipFill>
        <p:spPr>
          <a:xfrm>
            <a:off x="945717" y="4524333"/>
            <a:ext cx="9976979" cy="1316621"/>
          </a:xfrm>
          <a:prstGeom prst="rect">
            <a:avLst/>
          </a:prstGeom>
        </p:spPr>
      </p:pic>
      <p:pic>
        <p:nvPicPr>
          <p:cNvPr id="6" name="Picture 4">
            <a:extLst>
              <a:ext uri="{FF2B5EF4-FFF2-40B4-BE49-F238E27FC236}">
                <a16:creationId xmlns:a16="http://schemas.microsoft.com/office/drawing/2014/main" id="{6DD1DD24-DFF2-48C1-B9D7-5EA4D30061A6}"/>
              </a:ext>
            </a:extLst>
          </p:cNvPr>
          <p:cNvPicPr>
            <a:picLocks noChangeAspect="1"/>
          </p:cNvPicPr>
          <p:nvPr/>
        </p:nvPicPr>
        <p:blipFill>
          <a:blip r:embed="rId3"/>
          <a:stretch>
            <a:fillRect/>
          </a:stretch>
        </p:blipFill>
        <p:spPr>
          <a:xfrm>
            <a:off x="409223" y="336444"/>
            <a:ext cx="536494" cy="536494"/>
          </a:xfrm>
          <a:prstGeom prst="rect">
            <a:avLst/>
          </a:prstGeom>
        </p:spPr>
      </p:pic>
    </p:spTree>
    <p:extLst>
      <p:ext uri="{BB962C8B-B14F-4D97-AF65-F5344CB8AC3E}">
        <p14:creationId xmlns:p14="http://schemas.microsoft.com/office/powerpoint/2010/main" val="15184576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5494947" y="247260"/>
            <a:ext cx="6331619" cy="2364964"/>
          </a:xfrm>
        </p:spPr>
        <p:txBody>
          <a:bodyPr vert="horz" lIns="91440" tIns="45720" rIns="91440" bIns="45720" rtlCol="0" anchor="b">
            <a:normAutofit/>
          </a:bodyPr>
          <a:lstStyle/>
          <a:p>
            <a:r>
              <a:rPr lang="en-IN" sz="4100" b="1" u="sng" dirty="0">
                <a:ln>
                  <a:solidFill>
                    <a:prstClr val="black">
                      <a:lumMod val="75000"/>
                      <a:lumOff val="25000"/>
                      <a:alpha val="10000"/>
                    </a:prstClr>
                  </a:solidFill>
                </a:ln>
                <a:effectLst>
                  <a:outerShdw blurRad="9525" dist="25400" dir="14640000" algn="tl" rotWithShape="0">
                    <a:prstClr val="black">
                      <a:alpha val="30000"/>
                    </a:prstClr>
                  </a:outerShdw>
                </a:effectLst>
              </a:rPr>
              <a:t>Data Visualisation and Statistics </a:t>
            </a:r>
            <a:endParaRPr lang="en-US" sz="4100" dirty="0"/>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5494947" y="3033563"/>
            <a:ext cx="5441286" cy="3109687"/>
          </a:xfrm>
        </p:spPr>
        <p:txBody>
          <a:bodyPr vert="horz" lIns="91440" tIns="45720" rIns="91440" bIns="45720" rtlCol="0" anchor="t">
            <a:normAutofit/>
          </a:bodyPr>
          <a:lstStyle/>
          <a:p>
            <a:pPr marL="0" indent="0" algn="ctr">
              <a:buNone/>
            </a:pPr>
            <a:r>
              <a:rPr lang="en-US" sz="2000" err="1">
                <a:solidFill>
                  <a:srgbClr val="B8840B"/>
                </a:solidFill>
              </a:rPr>
              <a:t>Visualisation</a:t>
            </a:r>
            <a:r>
              <a:rPr lang="en-US" sz="2000">
                <a:solidFill>
                  <a:srgbClr val="B8840B"/>
                </a:solidFill>
              </a:rPr>
              <a:t> :</a:t>
            </a:r>
            <a:br>
              <a:rPr lang="en-US"/>
            </a:br>
            <a:r>
              <a:rPr lang="en-US" sz="2000">
                <a:solidFill>
                  <a:srgbClr val="B8840B"/>
                </a:solidFill>
              </a:rPr>
              <a:t>The plot clearly shows that </a:t>
            </a:r>
            <a:endParaRPr lang="en-US"/>
          </a:p>
          <a:p>
            <a:pPr marL="0" indent="0" algn="ctr">
              <a:buNone/>
            </a:pPr>
            <a:r>
              <a:rPr lang="en-US" sz="1200">
                <a:ln>
                  <a:solidFill>
                    <a:prstClr val="black">
                      <a:lumMod val="75000"/>
                      <a:lumOff val="25000"/>
                      <a:alpha val="10000"/>
                    </a:prstClr>
                  </a:solidFill>
                </a:ln>
                <a:effectLst>
                  <a:outerShdw blurRad="9525" dist="25400" dir="14640000" algn="tl" rotWithShape="0">
                    <a:prstClr val="black">
                      <a:alpha val="30000"/>
                    </a:prstClr>
                  </a:outerShdw>
                </a:effectLst>
              </a:rPr>
              <a:t>1) </a:t>
            </a:r>
            <a:r>
              <a:rPr lang="en-US" sz="1200" err="1">
                <a:ln>
                  <a:solidFill>
                    <a:prstClr val="black">
                      <a:lumMod val="75000"/>
                      <a:lumOff val="25000"/>
                      <a:alpha val="10000"/>
                    </a:prstClr>
                  </a:solidFill>
                </a:ln>
                <a:effectLst>
                  <a:outerShdw blurRad="9525" dist="25400" dir="14640000" algn="tl" rotWithShape="0">
                    <a:prstClr val="black">
                      <a:alpha val="30000"/>
                    </a:prstClr>
                  </a:outerShdw>
                </a:effectLst>
              </a:rPr>
              <a:t>Hemimandibulectomy</a:t>
            </a:r>
            <a:r>
              <a:rPr lang="en-US" sz="1200">
                <a:ln>
                  <a:solidFill>
                    <a:prstClr val="black">
                      <a:lumMod val="75000"/>
                      <a:lumOff val="25000"/>
                      <a:alpha val="10000"/>
                    </a:prstClr>
                  </a:solidFill>
                </a:ln>
                <a:effectLst>
                  <a:outerShdw blurRad="9525" dist="25400" dir="14640000" algn="tl" rotWithShape="0">
                    <a:prstClr val="black">
                      <a:alpha val="30000"/>
                    </a:prstClr>
                  </a:outerShdw>
                </a:effectLst>
              </a:rPr>
              <a:t>  : 100 % Fatality rate</a:t>
            </a:r>
          </a:p>
          <a:p>
            <a:pPr marL="0" indent="0" algn="ctr">
              <a:buNone/>
            </a:pPr>
            <a:r>
              <a:rPr lang="en-US" sz="1200">
                <a:ln>
                  <a:solidFill>
                    <a:prstClr val="black">
                      <a:lumMod val="75000"/>
                      <a:lumOff val="25000"/>
                      <a:alpha val="10000"/>
                    </a:prstClr>
                  </a:solidFill>
                </a:ln>
                <a:effectLst>
                  <a:outerShdw blurRad="9525" dist="25400" dir="14640000" algn="tl" rotWithShape="0">
                    <a:prstClr val="black">
                      <a:alpha val="30000"/>
                    </a:prstClr>
                  </a:outerShdw>
                </a:effectLst>
              </a:rPr>
              <a:t>2)  </a:t>
            </a:r>
            <a:r>
              <a:rPr lang="en-US" sz="1200" err="1">
                <a:ln>
                  <a:solidFill>
                    <a:prstClr val="black">
                      <a:lumMod val="75000"/>
                      <a:lumOff val="25000"/>
                      <a:alpha val="10000"/>
                    </a:prstClr>
                  </a:solidFill>
                </a:ln>
                <a:effectLst>
                  <a:outerShdw blurRad="9525" dist="25400" dir="14640000" algn="tl" rotWithShape="0">
                    <a:prstClr val="black">
                      <a:alpha val="30000"/>
                    </a:prstClr>
                  </a:outerShdw>
                </a:effectLst>
              </a:rPr>
              <a:t>Thoracotemy</a:t>
            </a:r>
            <a:r>
              <a:rPr lang="en-US" sz="1200">
                <a:ln>
                  <a:solidFill>
                    <a:prstClr val="black">
                      <a:lumMod val="75000"/>
                      <a:lumOff val="25000"/>
                      <a:alpha val="10000"/>
                    </a:prstClr>
                  </a:solidFill>
                </a:ln>
                <a:effectLst>
                  <a:outerShdw blurRad="9525" dist="25400" dir="14640000" algn="tl" rotWithShape="0">
                    <a:prstClr val="black">
                      <a:alpha val="30000"/>
                    </a:prstClr>
                  </a:outerShdw>
                </a:effectLst>
              </a:rPr>
              <a:t> and repairs for </a:t>
            </a:r>
            <a:r>
              <a:rPr lang="en-US" sz="1200" err="1">
                <a:ln>
                  <a:solidFill>
                    <a:prstClr val="black">
                      <a:lumMod val="75000"/>
                      <a:lumOff val="25000"/>
                      <a:alpha val="10000"/>
                    </a:prstClr>
                  </a:solidFill>
                </a:ln>
                <a:effectLst>
                  <a:outerShdw blurRad="9525" dist="25400" dir="14640000" algn="tl" rotWithShape="0">
                    <a:prstClr val="black">
                      <a:alpha val="30000"/>
                    </a:prstClr>
                  </a:outerShdw>
                </a:effectLst>
              </a:rPr>
              <a:t>Oesophageal</a:t>
            </a:r>
            <a:r>
              <a:rPr lang="en-US" sz="1200">
                <a:ln>
                  <a:solidFill>
                    <a:prstClr val="black">
                      <a:lumMod val="75000"/>
                      <a:lumOff val="25000"/>
                      <a:alpha val="10000"/>
                    </a:prstClr>
                  </a:solidFill>
                </a:ln>
                <a:effectLst>
                  <a:outerShdw blurRad="9525" dist="25400" dir="14640000" algn="tl" rotWithShape="0">
                    <a:prstClr val="black">
                      <a:alpha val="30000"/>
                    </a:prstClr>
                  </a:outerShdw>
                </a:effectLst>
              </a:rPr>
              <a:t> injury for </a:t>
            </a:r>
            <a:r>
              <a:rPr lang="en-US" sz="1200" err="1">
                <a:ln>
                  <a:solidFill>
                    <a:prstClr val="black">
                      <a:lumMod val="75000"/>
                      <a:lumOff val="25000"/>
                      <a:alpha val="10000"/>
                    </a:prstClr>
                  </a:solidFill>
                </a:ln>
                <a:effectLst>
                  <a:outerShdw blurRad="9525" dist="25400" dir="14640000" algn="tl" rotWithShape="0">
                    <a:prstClr val="black">
                      <a:alpha val="30000"/>
                    </a:prstClr>
                  </a:outerShdw>
                </a:effectLst>
              </a:rPr>
              <a:t>Corosive</a:t>
            </a:r>
            <a:r>
              <a:rPr lang="en-US" sz="1200">
                <a:ln>
                  <a:solidFill>
                    <a:prstClr val="black">
                      <a:lumMod val="75000"/>
                      <a:lumOff val="25000"/>
                      <a:alpha val="10000"/>
                    </a:prstClr>
                  </a:solidFill>
                </a:ln>
                <a:effectLst>
                  <a:outerShdw blurRad="9525" dist="25400" dir="14640000" algn="tl" rotWithShape="0">
                    <a:prstClr val="black">
                      <a:alpha val="30000"/>
                    </a:prstClr>
                  </a:outerShdw>
                </a:effectLst>
              </a:rPr>
              <a:t> Fb : 100 % Fatality rate</a:t>
            </a:r>
          </a:p>
          <a:p>
            <a:pPr marL="0" indent="0" algn="ctr">
              <a:buNone/>
            </a:pPr>
            <a:r>
              <a:rPr lang="en-US" sz="1200">
                <a:ln>
                  <a:solidFill>
                    <a:prstClr val="black">
                      <a:lumMod val="75000"/>
                      <a:lumOff val="25000"/>
                      <a:alpha val="10000"/>
                    </a:prstClr>
                  </a:solidFill>
                </a:ln>
                <a:effectLst>
                  <a:outerShdw blurRad="9525" dist="25400" dir="14640000" algn="tl" rotWithShape="0">
                    <a:prstClr val="black">
                      <a:alpha val="30000"/>
                    </a:prstClr>
                  </a:outerShdw>
                </a:effectLst>
              </a:rPr>
              <a:t>3) ARDS Plus DIC : 100 % Fatality rate</a:t>
            </a:r>
          </a:p>
          <a:p>
            <a:pPr marL="0" indent="0" algn="ctr">
              <a:buNone/>
            </a:pPr>
            <a:endParaRPr lang="en-US" sz="1000">
              <a:ln>
                <a:solidFill>
                  <a:prstClr val="black">
                    <a:lumMod val="75000"/>
                    <a:lumOff val="25000"/>
                    <a:alpha val="10000"/>
                  </a:prstClr>
                </a:solidFill>
              </a:ln>
              <a:effectLst>
                <a:outerShdw blurRad="9525" dist="25400" dir="14640000" algn="tl" rotWithShape="0">
                  <a:prstClr val="black">
                    <a:alpha val="30000"/>
                  </a:prstClr>
                </a:outerShdw>
              </a:effectLst>
            </a:endParaRPr>
          </a:p>
          <a:p>
            <a:pPr marL="0" indent="0" algn="ctr">
              <a:buNone/>
            </a:pPr>
            <a:endParaRPr lang="en-US" sz="1000">
              <a:ln>
                <a:solidFill>
                  <a:prstClr val="black">
                    <a:lumMod val="75000"/>
                    <a:lumOff val="25000"/>
                    <a:alpha val="10000"/>
                  </a:prstClr>
                </a:solidFill>
              </a:ln>
              <a:effectLst>
                <a:outerShdw blurRad="9525" dist="25400" dir="14640000" algn="tl" rotWithShape="0">
                  <a:prstClr val="black">
                    <a:alpha val="30000"/>
                  </a:prstClr>
                </a:outerShdw>
              </a:effectLst>
            </a:endParaRPr>
          </a:p>
          <a:p>
            <a:pPr marL="0" indent="0" algn="ctr">
              <a:buNone/>
            </a:pPr>
            <a:endParaRPr lang="en-US" sz="100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16" name="Picture 15">
            <a:extLst>
              <a:ext uri="{FF2B5EF4-FFF2-40B4-BE49-F238E27FC236}">
                <a16:creationId xmlns:a16="http://schemas.microsoft.com/office/drawing/2014/main" id="{921F6D7D-004A-4CAE-B291-06EF058C4A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10649" y="1"/>
            <a:ext cx="4690532" cy="6858000"/>
          </a:xfrm>
          <a:prstGeom prst="rect">
            <a:avLst/>
          </a:prstGeom>
        </p:spPr>
      </p:pic>
      <p:pic>
        <p:nvPicPr>
          <p:cNvPr id="4" name="Picture 4">
            <a:extLst>
              <a:ext uri="{FF2B5EF4-FFF2-40B4-BE49-F238E27FC236}">
                <a16:creationId xmlns:a16="http://schemas.microsoft.com/office/drawing/2014/main" id="{9533FCE9-AE08-9A20-AA11-D07EA3B3E7C1}"/>
              </a:ext>
            </a:extLst>
          </p:cNvPr>
          <p:cNvPicPr>
            <a:picLocks noChangeAspect="1"/>
          </p:cNvPicPr>
          <p:nvPr/>
        </p:nvPicPr>
        <p:blipFill rotWithShape="1">
          <a:blip r:embed="rId4"/>
          <a:srcRect b="8100"/>
          <a:stretch/>
        </p:blipFill>
        <p:spPr>
          <a:xfrm>
            <a:off x="365434" y="643464"/>
            <a:ext cx="4089793" cy="5120304"/>
          </a:xfrm>
          <a:prstGeom prst="rect">
            <a:avLst/>
          </a:prstGeom>
        </p:spPr>
      </p:pic>
      <p:pic>
        <p:nvPicPr>
          <p:cNvPr id="6" name="Picture 4">
            <a:extLst>
              <a:ext uri="{FF2B5EF4-FFF2-40B4-BE49-F238E27FC236}">
                <a16:creationId xmlns:a16="http://schemas.microsoft.com/office/drawing/2014/main" id="{9A644927-B3D7-4179-B8BA-CA6A91690B73}"/>
              </a:ext>
            </a:extLst>
          </p:cNvPr>
          <p:cNvPicPr>
            <a:picLocks noChangeAspect="1"/>
          </p:cNvPicPr>
          <p:nvPr/>
        </p:nvPicPr>
        <p:blipFill>
          <a:blip r:embed="rId5"/>
          <a:stretch>
            <a:fillRect/>
          </a:stretch>
        </p:blipFill>
        <p:spPr>
          <a:xfrm>
            <a:off x="5559506" y="1448018"/>
            <a:ext cx="536494" cy="536494"/>
          </a:xfrm>
          <a:prstGeom prst="rect">
            <a:avLst/>
          </a:prstGeom>
        </p:spPr>
      </p:pic>
    </p:spTree>
    <p:extLst>
      <p:ext uri="{BB962C8B-B14F-4D97-AF65-F5344CB8AC3E}">
        <p14:creationId xmlns:p14="http://schemas.microsoft.com/office/powerpoint/2010/main" val="329182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18FA20-1826-E4CE-4B95-41BE60A50B21}"/>
              </a:ext>
            </a:extLst>
          </p:cNvPr>
          <p:cNvSpPr>
            <a:spLocks noGrp="1"/>
          </p:cNvSpPr>
          <p:nvPr>
            <p:ph type="title"/>
          </p:nvPr>
        </p:nvSpPr>
        <p:spPr>
          <a:xfrm>
            <a:off x="707900" y="643467"/>
            <a:ext cx="3946393" cy="1956298"/>
          </a:xfrm>
        </p:spPr>
        <p:txBody>
          <a:bodyPr>
            <a:normAutofit/>
          </a:bodyPr>
          <a:lstStyle/>
          <a:p>
            <a:pPr algn="l"/>
            <a:r>
              <a:rPr lang="en-IN" sz="3600" b="1" u="sng" dirty="0">
                <a:ln>
                  <a:solidFill>
                    <a:prstClr val="black">
                      <a:lumMod val="75000"/>
                      <a:lumOff val="25000"/>
                      <a:alpha val="10000"/>
                    </a:prstClr>
                  </a:solidFill>
                </a:ln>
                <a:effectLst>
                  <a:outerShdw blurRad="9525" dist="25400" dir="14640000" algn="tl" rotWithShape="0">
                    <a:prstClr val="black">
                      <a:alpha val="30000"/>
                    </a:prstClr>
                  </a:outerShdw>
                </a:effectLst>
              </a:rPr>
              <a:t>Data </a:t>
            </a:r>
            <a:r>
              <a:rPr lang="en-IN" sz="4000" b="1" u="sng" dirty="0">
                <a:ln>
                  <a:solidFill>
                    <a:prstClr val="black">
                      <a:lumMod val="75000"/>
                      <a:lumOff val="25000"/>
                      <a:alpha val="10000"/>
                    </a:prstClr>
                  </a:solidFill>
                </a:ln>
                <a:effectLst>
                  <a:outerShdw blurRad="9525" dist="25400" dir="14640000" algn="tl" rotWithShape="0">
                    <a:prstClr val="black">
                      <a:alpha val="30000"/>
                    </a:prstClr>
                  </a:outerShdw>
                </a:effectLst>
              </a:rPr>
              <a:t>Visualisation</a:t>
            </a:r>
            <a:r>
              <a:rPr lang="en-IN" sz="3600" b="1" u="sng" dirty="0">
                <a:ln>
                  <a:solidFill>
                    <a:prstClr val="black">
                      <a:lumMod val="75000"/>
                      <a:lumOff val="25000"/>
                      <a:alpha val="10000"/>
                    </a:prstClr>
                  </a:solidFill>
                </a:ln>
                <a:effectLst>
                  <a:outerShdw blurRad="9525" dist="25400" dir="14640000" algn="tl" rotWithShape="0">
                    <a:prstClr val="black">
                      <a:alpha val="30000"/>
                    </a:prstClr>
                  </a:outerShdw>
                </a:effectLst>
              </a:rPr>
              <a:t> and Statistics- </a:t>
            </a:r>
            <a:endParaRPr lang="en-GB" sz="3600" dirty="0"/>
          </a:p>
        </p:txBody>
      </p:sp>
      <p:sp>
        <p:nvSpPr>
          <p:cNvPr id="3" name="Content Placeholder 2">
            <a:extLst>
              <a:ext uri="{FF2B5EF4-FFF2-40B4-BE49-F238E27FC236}">
                <a16:creationId xmlns:a16="http://schemas.microsoft.com/office/drawing/2014/main" id="{0836210C-B825-F64A-5594-B8647E96F596}"/>
              </a:ext>
            </a:extLst>
          </p:cNvPr>
          <p:cNvSpPr>
            <a:spLocks noGrp="1"/>
          </p:cNvSpPr>
          <p:nvPr>
            <p:ph idx="1"/>
          </p:nvPr>
        </p:nvSpPr>
        <p:spPr>
          <a:xfrm>
            <a:off x="5139768" y="643467"/>
            <a:ext cx="6430560" cy="1956298"/>
          </a:xfrm>
        </p:spPr>
        <p:txBody>
          <a:bodyPr anchor="ctr">
            <a:normAutofit/>
          </a:bodyPr>
          <a:lstStyle/>
          <a:p>
            <a:pPr indent="-305435"/>
            <a:r>
              <a:rPr lang="en-GB">
                <a:ln>
                  <a:solidFill>
                    <a:prstClr val="black">
                      <a:lumMod val="75000"/>
                      <a:lumOff val="25000"/>
                      <a:alpha val="10000"/>
                    </a:prstClr>
                  </a:solidFill>
                </a:ln>
                <a:effectLst>
                  <a:outerShdw blurRad="9525" dist="25400" dir="14640000" algn="tl" rotWithShape="0">
                    <a:prstClr val="black">
                      <a:alpha val="30000"/>
                    </a:prstClr>
                  </a:outerShdw>
                </a:effectLst>
              </a:rPr>
              <a:t>Caste wise Composition in Different Categories</a:t>
            </a:r>
            <a:br>
              <a:rPr lang="en-GB">
                <a:ln>
                  <a:solidFill>
                    <a:prstClr val="black">
                      <a:lumMod val="75000"/>
                      <a:lumOff val="25000"/>
                      <a:alpha val="10000"/>
                    </a:prstClr>
                  </a:solidFill>
                </a:ln>
                <a:effectLst>
                  <a:outerShdw blurRad="9525" dist="25400" dir="14640000" algn="tl" rotWithShape="0">
                    <a:prstClr val="black">
                      <a:alpha val="30000"/>
                    </a:prstClr>
                  </a:outerShdw>
                </a:effectLst>
              </a:rPr>
            </a:br>
            <a:r>
              <a:rPr lang="en-GB">
                <a:ln>
                  <a:solidFill>
                    <a:prstClr val="black">
                      <a:lumMod val="75000"/>
                      <a:lumOff val="25000"/>
                      <a:alpha val="10000"/>
                    </a:prstClr>
                  </a:solidFill>
                </a:ln>
                <a:effectLst>
                  <a:outerShdw blurRad="9525" dist="25400" dir="14640000" algn="tl" rotWithShape="0">
                    <a:prstClr val="black">
                      <a:alpha val="30000"/>
                    </a:prstClr>
                  </a:outerShdw>
                </a:effectLst>
              </a:rPr>
              <a:t>     </a:t>
            </a:r>
          </a:p>
        </p:txBody>
      </p:sp>
      <p:pic>
        <p:nvPicPr>
          <p:cNvPr id="4" name="Picture 4" descr="Text&#10;&#10;Description automatically generated">
            <a:extLst>
              <a:ext uri="{FF2B5EF4-FFF2-40B4-BE49-F238E27FC236}">
                <a16:creationId xmlns:a16="http://schemas.microsoft.com/office/drawing/2014/main" id="{991BE618-F2ED-C1B0-9AAD-B93C583D316E}"/>
              </a:ext>
            </a:extLst>
          </p:cNvPr>
          <p:cNvPicPr>
            <a:picLocks noChangeAspect="1"/>
          </p:cNvPicPr>
          <p:nvPr/>
        </p:nvPicPr>
        <p:blipFill>
          <a:blip r:embed="rId3"/>
          <a:stretch>
            <a:fillRect/>
          </a:stretch>
        </p:blipFill>
        <p:spPr>
          <a:xfrm>
            <a:off x="716536" y="4732357"/>
            <a:ext cx="10926860" cy="1092684"/>
          </a:xfrm>
          <a:prstGeom prst="rect">
            <a:avLst/>
          </a:prstGeom>
        </p:spPr>
      </p:pic>
      <p:sp>
        <p:nvSpPr>
          <p:cNvPr id="5" name="TextBox 4">
            <a:extLst>
              <a:ext uri="{FF2B5EF4-FFF2-40B4-BE49-F238E27FC236}">
                <a16:creationId xmlns:a16="http://schemas.microsoft.com/office/drawing/2014/main" id="{1D115CAF-7313-5FEC-DA5F-B439E99EDE3F}"/>
              </a:ext>
            </a:extLst>
          </p:cNvPr>
          <p:cNvSpPr txBox="1"/>
          <p:nvPr/>
        </p:nvSpPr>
        <p:spPr>
          <a:xfrm>
            <a:off x="5246318" y="2417523"/>
            <a:ext cx="612522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We are trying to observe which section of the society are prominently affected by the common diseases that we face in the present scenario. So we plotted the caste-wise composition of 10 Most common health issues.</a:t>
            </a:r>
          </a:p>
        </p:txBody>
      </p:sp>
      <p:sp>
        <p:nvSpPr>
          <p:cNvPr id="6" name="TextBox 5">
            <a:extLst>
              <a:ext uri="{FF2B5EF4-FFF2-40B4-BE49-F238E27FC236}">
                <a16:creationId xmlns:a16="http://schemas.microsoft.com/office/drawing/2014/main" id="{DFCD4A66-7554-DD0F-53DC-0EBBA0E3CEAB}"/>
              </a:ext>
            </a:extLst>
          </p:cNvPr>
          <p:cNvSpPr txBox="1"/>
          <p:nvPr/>
        </p:nvSpPr>
        <p:spPr>
          <a:xfrm>
            <a:off x="712809" y="4136590"/>
            <a:ext cx="274319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000">
                <a:latin typeface="Comic Sans MS"/>
              </a:rPr>
              <a:t>Code for the plot :</a:t>
            </a:r>
          </a:p>
        </p:txBody>
      </p:sp>
      <p:pic>
        <p:nvPicPr>
          <p:cNvPr id="8" name="Picture 4">
            <a:extLst>
              <a:ext uri="{FF2B5EF4-FFF2-40B4-BE49-F238E27FC236}">
                <a16:creationId xmlns:a16="http://schemas.microsoft.com/office/drawing/2014/main" id="{A8FDAD7F-5C4B-43CC-B817-9CB7FFE57DDF}"/>
              </a:ext>
            </a:extLst>
          </p:cNvPr>
          <p:cNvPicPr>
            <a:picLocks noChangeAspect="1"/>
          </p:cNvPicPr>
          <p:nvPr/>
        </p:nvPicPr>
        <p:blipFill>
          <a:blip r:embed="rId4"/>
          <a:stretch>
            <a:fillRect/>
          </a:stretch>
        </p:blipFill>
        <p:spPr>
          <a:xfrm>
            <a:off x="222425" y="1085122"/>
            <a:ext cx="536494" cy="536494"/>
          </a:xfrm>
          <a:prstGeom prst="rect">
            <a:avLst/>
          </a:prstGeom>
        </p:spPr>
      </p:pic>
    </p:spTree>
    <p:extLst>
      <p:ext uri="{BB962C8B-B14F-4D97-AF65-F5344CB8AC3E}">
        <p14:creationId xmlns:p14="http://schemas.microsoft.com/office/powerpoint/2010/main" val="5877571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62728B-882A-DF62-691C-91E3781C0C80}"/>
              </a:ext>
            </a:extLst>
          </p:cNvPr>
          <p:cNvSpPr>
            <a:spLocks noGrp="1"/>
          </p:cNvSpPr>
          <p:nvPr>
            <p:ph type="title"/>
          </p:nvPr>
        </p:nvSpPr>
        <p:spPr>
          <a:xfrm>
            <a:off x="643468" y="643465"/>
            <a:ext cx="4271880" cy="1370605"/>
          </a:xfrm>
        </p:spPr>
        <p:txBody>
          <a:bodyPr>
            <a:noAutofit/>
          </a:bodyPr>
          <a:lstStyle/>
          <a:p>
            <a:pPr algn="l"/>
            <a:r>
              <a:rPr lang="en-IN" sz="4000" b="1" u="sng" kern="1200" dirty="0">
                <a:ln w="9525" cap="flat" cmpd="sng" algn="ctr">
                  <a:solidFill>
                    <a:srgbClr val="404040">
                      <a:alpha val="10000"/>
                    </a:srgbClr>
                  </a:solidFill>
                  <a:prstDash val="solid"/>
                  <a:round/>
                </a:ln>
                <a:solidFill>
                  <a:srgbClr val="CEDBE6"/>
                </a:solidFill>
                <a:effectLst>
                  <a:outerShdw blurRad="9525" dist="25400" dir="14640000" algn="tl" rotWithShape="0">
                    <a:srgbClr val="000000">
                      <a:alpha val="30000"/>
                    </a:srgbClr>
                  </a:outerShdw>
                </a:effectLst>
                <a:latin typeface="Arial Nova Light" panose="020B0304020202020204" pitchFamily="34" charset="0"/>
                <a:ea typeface="+mj-ea"/>
                <a:cs typeface="Trebuchet MS" panose="020B0603020202020204" pitchFamily="34" charset="0"/>
              </a:rPr>
              <a:t>Data Visualisation and Statistics </a:t>
            </a:r>
            <a:endParaRPr lang="en-GB" sz="4000" dirty="0"/>
          </a:p>
        </p:txBody>
      </p:sp>
      <p:sp>
        <p:nvSpPr>
          <p:cNvPr id="3" name="Content Placeholder 2">
            <a:extLst>
              <a:ext uri="{FF2B5EF4-FFF2-40B4-BE49-F238E27FC236}">
                <a16:creationId xmlns:a16="http://schemas.microsoft.com/office/drawing/2014/main" id="{5E0346C9-F44E-BF42-0015-E56091C008BE}"/>
              </a:ext>
            </a:extLst>
          </p:cNvPr>
          <p:cNvSpPr>
            <a:spLocks noGrp="1"/>
          </p:cNvSpPr>
          <p:nvPr>
            <p:ph idx="1"/>
          </p:nvPr>
        </p:nvSpPr>
        <p:spPr>
          <a:xfrm>
            <a:off x="913796" y="2247153"/>
            <a:ext cx="3358084" cy="3544046"/>
          </a:xfrm>
        </p:spPr>
        <p:txBody>
          <a:bodyPr>
            <a:normAutofit/>
          </a:bodyPr>
          <a:lstStyle/>
          <a:p>
            <a:pPr indent="-305435"/>
            <a:r>
              <a:rPr lang="en-GB" sz="1800" dirty="0">
                <a:ln>
                  <a:solidFill>
                    <a:prstClr val="black">
                      <a:lumMod val="75000"/>
                      <a:lumOff val="25000"/>
                      <a:alpha val="10000"/>
                    </a:prstClr>
                  </a:solidFill>
                </a:ln>
                <a:effectLst>
                  <a:outerShdw blurRad="9525" dist="25400" dir="14640000" algn="tl" rotWithShape="0">
                    <a:prstClr val="black">
                      <a:alpha val="30000"/>
                    </a:prstClr>
                  </a:outerShdw>
                </a:effectLst>
              </a:rPr>
              <a:t>Plot : </a:t>
            </a:r>
          </a:p>
        </p:txBody>
      </p:sp>
      <p:pic>
        <p:nvPicPr>
          <p:cNvPr id="4" name="Picture 4" descr="Background pattern&#10;&#10;Description automatically generated">
            <a:extLst>
              <a:ext uri="{FF2B5EF4-FFF2-40B4-BE49-F238E27FC236}">
                <a16:creationId xmlns:a16="http://schemas.microsoft.com/office/drawing/2014/main" id="{96E6F6BB-E8DA-D755-D442-13F196C5C13B}"/>
              </a:ext>
            </a:extLst>
          </p:cNvPr>
          <p:cNvPicPr>
            <a:picLocks noChangeAspect="1"/>
          </p:cNvPicPr>
          <p:nvPr/>
        </p:nvPicPr>
        <p:blipFill>
          <a:blip r:embed="rId3"/>
          <a:stretch>
            <a:fillRect/>
          </a:stretch>
        </p:blipFill>
        <p:spPr>
          <a:xfrm>
            <a:off x="4915348" y="568798"/>
            <a:ext cx="6633184" cy="4294986"/>
          </a:xfrm>
          <a:prstGeom prst="rect">
            <a:avLst/>
          </a:prstGeom>
        </p:spPr>
      </p:pic>
      <p:pic>
        <p:nvPicPr>
          <p:cNvPr id="5" name="Picture 5" descr="Diagram, timeline&#10;&#10;Description automatically generated">
            <a:extLst>
              <a:ext uri="{FF2B5EF4-FFF2-40B4-BE49-F238E27FC236}">
                <a16:creationId xmlns:a16="http://schemas.microsoft.com/office/drawing/2014/main" id="{5C023AA6-E50A-EA33-F167-E22A9B032BAC}"/>
              </a:ext>
            </a:extLst>
          </p:cNvPr>
          <p:cNvPicPr>
            <a:picLocks noChangeAspect="1"/>
          </p:cNvPicPr>
          <p:nvPr/>
        </p:nvPicPr>
        <p:blipFill>
          <a:blip r:embed="rId4"/>
          <a:stretch>
            <a:fillRect/>
          </a:stretch>
        </p:blipFill>
        <p:spPr>
          <a:xfrm>
            <a:off x="5371579" y="5023405"/>
            <a:ext cx="5885144" cy="1685902"/>
          </a:xfrm>
          <a:prstGeom prst="rect">
            <a:avLst/>
          </a:prstGeom>
        </p:spPr>
      </p:pic>
      <p:sp>
        <p:nvSpPr>
          <p:cNvPr id="6" name="TextBox 5">
            <a:extLst>
              <a:ext uri="{FF2B5EF4-FFF2-40B4-BE49-F238E27FC236}">
                <a16:creationId xmlns:a16="http://schemas.microsoft.com/office/drawing/2014/main" id="{5EB77775-52F0-D1E2-9612-AB52A7C2DA1A}"/>
              </a:ext>
            </a:extLst>
          </p:cNvPr>
          <p:cNvSpPr txBox="1"/>
          <p:nvPr/>
        </p:nvSpPr>
        <p:spPr>
          <a:xfrm>
            <a:off x="956153" y="2887249"/>
            <a:ext cx="373484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dirty="0"/>
              <a:t>What we infer is :</a:t>
            </a:r>
          </a:p>
          <a:p>
            <a:r>
              <a:rPr lang="en-GB" dirty="0"/>
              <a:t>1) The caste - wise composition         is almost same for all the 10           health Issues .</a:t>
            </a:r>
          </a:p>
          <a:p>
            <a:endParaRPr lang="en-GB" dirty="0"/>
          </a:p>
          <a:p>
            <a:r>
              <a:rPr lang="en-GB" dirty="0"/>
              <a:t>2) The most number of people             who used the scheme                 provided by the Government is   from "BC" Caste</a:t>
            </a:r>
          </a:p>
          <a:p>
            <a:endParaRPr lang="en-GB" dirty="0"/>
          </a:p>
          <a:p>
            <a:endParaRPr lang="en-GB" dirty="0"/>
          </a:p>
        </p:txBody>
      </p:sp>
      <p:pic>
        <p:nvPicPr>
          <p:cNvPr id="8" name="Picture 4">
            <a:extLst>
              <a:ext uri="{FF2B5EF4-FFF2-40B4-BE49-F238E27FC236}">
                <a16:creationId xmlns:a16="http://schemas.microsoft.com/office/drawing/2014/main" id="{F61B1BDB-285D-4643-A326-D14FE2F73C7A}"/>
              </a:ext>
            </a:extLst>
          </p:cNvPr>
          <p:cNvPicPr>
            <a:picLocks noChangeAspect="1"/>
          </p:cNvPicPr>
          <p:nvPr/>
        </p:nvPicPr>
        <p:blipFill>
          <a:blip r:embed="rId5"/>
          <a:stretch>
            <a:fillRect/>
          </a:stretch>
        </p:blipFill>
        <p:spPr>
          <a:xfrm>
            <a:off x="106974" y="792273"/>
            <a:ext cx="536494" cy="536494"/>
          </a:xfrm>
          <a:prstGeom prst="rect">
            <a:avLst/>
          </a:prstGeom>
        </p:spPr>
      </p:pic>
    </p:spTree>
    <p:extLst>
      <p:ext uri="{BB962C8B-B14F-4D97-AF65-F5344CB8AC3E}">
        <p14:creationId xmlns:p14="http://schemas.microsoft.com/office/powerpoint/2010/main" val="26108711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3328" y="178440"/>
            <a:ext cx="8161610" cy="924220"/>
          </a:xfrm>
        </p:spPr>
        <p:txBody>
          <a:bodyPr>
            <a:normAutofit/>
          </a:bodyPr>
          <a:lstStyle/>
          <a:p>
            <a:r>
              <a:rPr lang="en-IN" sz="3200" b="1">
                <a:ln>
                  <a:solidFill>
                    <a:prstClr val="black">
                      <a:lumMod val="75000"/>
                      <a:lumOff val="25000"/>
                      <a:alpha val="10000"/>
                    </a:prstClr>
                  </a:solidFill>
                </a:ln>
                <a:effectLst>
                  <a:outerShdw blurRad="9525" dist="25400" dir="14640000" algn="tl" rotWithShape="0">
                    <a:prstClr val="black">
                      <a:alpha val="30000"/>
                    </a:prstClr>
                  </a:outerShdw>
                </a:effectLst>
              </a:rPr>
              <a:t>What is meant by Pre-authorization ?</a:t>
            </a:r>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824148" y="1350309"/>
            <a:ext cx="10353762" cy="3714749"/>
          </a:xfrm>
        </p:spPr>
        <p:txBody>
          <a:bodyPr/>
          <a:lstStyle/>
          <a:p>
            <a:pPr marL="37465" indent="0">
              <a:buNone/>
            </a:pPr>
            <a:endParaRPr lang="en-IN">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IN">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
        <p:nvSpPr>
          <p:cNvPr id="4" name="TextBox 3">
            <a:extLst>
              <a:ext uri="{FF2B5EF4-FFF2-40B4-BE49-F238E27FC236}">
                <a16:creationId xmlns:a16="http://schemas.microsoft.com/office/drawing/2014/main" id="{5650FE4B-278C-4848-8895-618D21434C9E}"/>
              </a:ext>
            </a:extLst>
          </p:cNvPr>
          <p:cNvSpPr txBox="1"/>
          <p:nvPr/>
        </p:nvSpPr>
        <p:spPr>
          <a:xfrm>
            <a:off x="896471" y="1102659"/>
            <a:ext cx="1032734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 decision by your health insurer or plan that a health care service, treatment plan, prescription drug or durable medical equipment is medically necessary. Sometimes called prior authorization, prior approval or precertification.</a:t>
            </a:r>
          </a:p>
          <a:p>
            <a:endParaRPr lang="en-US"/>
          </a:p>
        </p:txBody>
      </p:sp>
      <p:sp>
        <p:nvSpPr>
          <p:cNvPr id="5" name="TextBox 4">
            <a:extLst>
              <a:ext uri="{FF2B5EF4-FFF2-40B4-BE49-F238E27FC236}">
                <a16:creationId xmlns:a16="http://schemas.microsoft.com/office/drawing/2014/main" id="{10562A17-9E43-470A-B803-3D4ADE5CE410}"/>
              </a:ext>
            </a:extLst>
          </p:cNvPr>
          <p:cNvSpPr txBox="1"/>
          <p:nvPr/>
        </p:nvSpPr>
        <p:spPr>
          <a:xfrm>
            <a:off x="779369" y="2733674"/>
            <a:ext cx="425823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a:t>Claims  in Insurance :</a:t>
            </a:r>
          </a:p>
        </p:txBody>
      </p:sp>
      <p:sp>
        <p:nvSpPr>
          <p:cNvPr id="6" name="TextBox 5">
            <a:extLst>
              <a:ext uri="{FF2B5EF4-FFF2-40B4-BE49-F238E27FC236}">
                <a16:creationId xmlns:a16="http://schemas.microsoft.com/office/drawing/2014/main" id="{E0ED69E6-792C-403C-AF57-85A472A09AC0}"/>
              </a:ext>
            </a:extLst>
          </p:cNvPr>
          <p:cNvSpPr txBox="1"/>
          <p:nvPr/>
        </p:nvSpPr>
        <p:spPr>
          <a:xfrm>
            <a:off x="922245" y="3432361"/>
            <a:ext cx="9834282"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An insurance claim is a formal request by a policyholder to an insurance company for coverage or compensation for a covered loss or policy event. The insurance company validates the claim (or denies the claim). If it is approved, the insurance company will issue payment to the insured or an approved interested party on behalf of the insured.</a:t>
            </a:r>
            <a:endParaRPr lang="en-US"/>
          </a:p>
        </p:txBody>
      </p:sp>
      <p:pic>
        <p:nvPicPr>
          <p:cNvPr id="9" name="Picture 4">
            <a:extLst>
              <a:ext uri="{FF2B5EF4-FFF2-40B4-BE49-F238E27FC236}">
                <a16:creationId xmlns:a16="http://schemas.microsoft.com/office/drawing/2014/main" id="{6A18A387-1A94-4FE1-8621-F9F533F4A767}"/>
              </a:ext>
            </a:extLst>
          </p:cNvPr>
          <p:cNvPicPr>
            <a:picLocks noChangeAspect="1"/>
          </p:cNvPicPr>
          <p:nvPr/>
        </p:nvPicPr>
        <p:blipFill>
          <a:blip r:embed="rId2"/>
          <a:stretch>
            <a:fillRect/>
          </a:stretch>
        </p:blipFill>
        <p:spPr>
          <a:xfrm>
            <a:off x="437322" y="395861"/>
            <a:ext cx="459149" cy="459149"/>
          </a:xfrm>
          <a:prstGeom prst="rect">
            <a:avLst/>
          </a:prstGeom>
        </p:spPr>
      </p:pic>
      <p:pic>
        <p:nvPicPr>
          <p:cNvPr id="10" name="Picture 4">
            <a:extLst>
              <a:ext uri="{FF2B5EF4-FFF2-40B4-BE49-F238E27FC236}">
                <a16:creationId xmlns:a16="http://schemas.microsoft.com/office/drawing/2014/main" id="{43412186-C441-4E9C-B08B-343B8B24F9AE}"/>
              </a:ext>
            </a:extLst>
          </p:cNvPr>
          <p:cNvPicPr>
            <a:picLocks noChangeAspect="1"/>
          </p:cNvPicPr>
          <p:nvPr/>
        </p:nvPicPr>
        <p:blipFill>
          <a:blip r:embed="rId2"/>
          <a:stretch>
            <a:fillRect/>
          </a:stretch>
        </p:blipFill>
        <p:spPr>
          <a:xfrm>
            <a:off x="364999" y="2797745"/>
            <a:ext cx="459149" cy="459149"/>
          </a:xfrm>
          <a:prstGeom prst="rect">
            <a:avLst/>
          </a:prstGeom>
        </p:spPr>
      </p:pic>
    </p:spTree>
    <p:extLst>
      <p:ext uri="{BB962C8B-B14F-4D97-AF65-F5344CB8AC3E}">
        <p14:creationId xmlns:p14="http://schemas.microsoft.com/office/powerpoint/2010/main" val="3188757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480765" y="101018"/>
            <a:ext cx="7258383" cy="924220"/>
          </a:xfrm>
        </p:spPr>
        <p:txBody>
          <a:bodyPr>
            <a:normAutofit fontScale="90000"/>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rPr>
              <a:t>Data </a:t>
            </a:r>
            <a:r>
              <a:rPr lang="en-IN" b="1" u="sng" dirty="0">
                <a:ln>
                  <a:solidFill>
                    <a:prstClr val="black">
                      <a:lumMod val="75000"/>
                      <a:lumOff val="25000"/>
                      <a:alpha val="10000"/>
                    </a:prstClr>
                  </a:solidFill>
                </a:ln>
                <a:effectLst>
                  <a:outerShdw blurRad="9525" dist="25400" dir="14640000" algn="tl" rotWithShape="0">
                    <a:prstClr val="black">
                      <a:alpha val="30000"/>
                    </a:prstClr>
                  </a:outerShdw>
                </a:effectLst>
              </a:rPr>
              <a:t>Visualisation and Statistics </a:t>
            </a:r>
            <a:endParaRPr lang="en-IN"/>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788289" y="1296521"/>
            <a:ext cx="10353762" cy="532279"/>
          </a:xfrm>
        </p:spPr>
        <p:txBody>
          <a:bodyPr/>
          <a:lstStyle/>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Pre – Authorization requests over the years</a:t>
            </a:r>
          </a:p>
        </p:txBody>
      </p:sp>
      <p:pic>
        <p:nvPicPr>
          <p:cNvPr id="4" name="Picture 4" descr="Text&#10;&#10;Description automatically generated">
            <a:extLst>
              <a:ext uri="{FF2B5EF4-FFF2-40B4-BE49-F238E27FC236}">
                <a16:creationId xmlns:a16="http://schemas.microsoft.com/office/drawing/2014/main" id="{DE7EB99D-6E4B-41AC-8014-3AEC5D830CD3}"/>
              </a:ext>
            </a:extLst>
          </p:cNvPr>
          <p:cNvPicPr>
            <a:picLocks noChangeAspect="1"/>
          </p:cNvPicPr>
          <p:nvPr/>
        </p:nvPicPr>
        <p:blipFill>
          <a:blip r:embed="rId2"/>
          <a:stretch>
            <a:fillRect/>
          </a:stretch>
        </p:blipFill>
        <p:spPr>
          <a:xfrm>
            <a:off x="7522249" y="2835360"/>
            <a:ext cx="3620021" cy="1673707"/>
          </a:xfrm>
          <a:prstGeom prst="rect">
            <a:avLst/>
          </a:prstGeom>
        </p:spPr>
      </p:pic>
      <p:pic>
        <p:nvPicPr>
          <p:cNvPr id="5" name="Picture 5" descr="Text&#10;&#10;Description automatically generated">
            <a:extLst>
              <a:ext uri="{FF2B5EF4-FFF2-40B4-BE49-F238E27FC236}">
                <a16:creationId xmlns:a16="http://schemas.microsoft.com/office/drawing/2014/main" id="{C28BAB50-C55B-4408-BD33-FFEAEE4FF20F}"/>
              </a:ext>
            </a:extLst>
          </p:cNvPr>
          <p:cNvPicPr>
            <a:picLocks noChangeAspect="1"/>
          </p:cNvPicPr>
          <p:nvPr/>
        </p:nvPicPr>
        <p:blipFill>
          <a:blip r:embed="rId3"/>
          <a:stretch>
            <a:fillRect/>
          </a:stretch>
        </p:blipFill>
        <p:spPr>
          <a:xfrm>
            <a:off x="987100" y="2793647"/>
            <a:ext cx="5830742" cy="2535468"/>
          </a:xfrm>
          <a:prstGeom prst="rect">
            <a:avLst/>
          </a:prstGeom>
        </p:spPr>
      </p:pic>
      <p:sp>
        <p:nvSpPr>
          <p:cNvPr id="6" name="TextBox 5">
            <a:extLst>
              <a:ext uri="{FF2B5EF4-FFF2-40B4-BE49-F238E27FC236}">
                <a16:creationId xmlns:a16="http://schemas.microsoft.com/office/drawing/2014/main" id="{5A61F093-5B05-46F5-BA6A-A746963AECD4}"/>
              </a:ext>
            </a:extLst>
          </p:cNvPr>
          <p:cNvSpPr txBox="1"/>
          <p:nvPr/>
        </p:nvSpPr>
        <p:spPr>
          <a:xfrm>
            <a:off x="1039906" y="214256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mic Sans MS"/>
              </a:rPr>
              <a:t>Code : </a:t>
            </a:r>
            <a:endParaRPr lang="en-US"/>
          </a:p>
        </p:txBody>
      </p:sp>
      <p:pic>
        <p:nvPicPr>
          <p:cNvPr id="7" name="Picture 4">
            <a:extLst>
              <a:ext uri="{FF2B5EF4-FFF2-40B4-BE49-F238E27FC236}">
                <a16:creationId xmlns:a16="http://schemas.microsoft.com/office/drawing/2014/main" id="{FAE9EA99-C2D5-4C99-9D7F-17CA64E21303}"/>
              </a:ext>
            </a:extLst>
          </p:cNvPr>
          <p:cNvPicPr>
            <a:picLocks noChangeAspect="1"/>
          </p:cNvPicPr>
          <p:nvPr/>
        </p:nvPicPr>
        <p:blipFill>
          <a:blip r:embed="rId4"/>
          <a:stretch>
            <a:fillRect/>
          </a:stretch>
        </p:blipFill>
        <p:spPr>
          <a:xfrm>
            <a:off x="154573" y="291990"/>
            <a:ext cx="459149" cy="459149"/>
          </a:xfrm>
          <a:prstGeom prst="rect">
            <a:avLst/>
          </a:prstGeom>
        </p:spPr>
      </p:pic>
    </p:spTree>
    <p:extLst>
      <p:ext uri="{BB962C8B-B14F-4D97-AF65-F5344CB8AC3E}">
        <p14:creationId xmlns:p14="http://schemas.microsoft.com/office/powerpoint/2010/main" val="3854750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480765" y="142581"/>
            <a:ext cx="7491139" cy="924220"/>
          </a:xfrm>
        </p:spPr>
        <p:txBody>
          <a:bodyPr>
            <a:normAutofit fontScale="90000"/>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rPr>
              <a:t>Data </a:t>
            </a:r>
            <a:r>
              <a:rPr lang="en-IN" b="1" u="sng" dirty="0">
                <a:ln>
                  <a:solidFill>
                    <a:prstClr val="black">
                      <a:lumMod val="75000"/>
                      <a:lumOff val="25000"/>
                      <a:alpha val="10000"/>
                    </a:prstClr>
                  </a:solidFill>
                </a:ln>
                <a:effectLst>
                  <a:outerShdw blurRad="9525" dist="25400" dir="14640000" algn="tl" rotWithShape="0">
                    <a:prstClr val="black">
                      <a:alpha val="30000"/>
                    </a:prstClr>
                  </a:outerShdw>
                </a:effectLst>
              </a:rPr>
              <a:t>Visualisation and Statistics </a:t>
            </a:r>
            <a:endParaRPr lang="en-IN"/>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770360" y="1314450"/>
            <a:ext cx="10353762" cy="344020"/>
          </a:xfrm>
        </p:spPr>
        <p:txBody>
          <a:bodyPr>
            <a:normAutofit fontScale="77500" lnSpcReduction="20000"/>
          </a:bodyPr>
          <a:lstStyle/>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Line Plot : </a:t>
            </a:r>
          </a:p>
        </p:txBody>
      </p:sp>
      <p:pic>
        <p:nvPicPr>
          <p:cNvPr id="4" name="Picture 4" descr="Chart, line chart&#10;&#10;Description automatically generated">
            <a:extLst>
              <a:ext uri="{FF2B5EF4-FFF2-40B4-BE49-F238E27FC236}">
                <a16:creationId xmlns:a16="http://schemas.microsoft.com/office/drawing/2014/main" id="{7BF5B133-6745-4A16-8CA7-3765588DB93D}"/>
              </a:ext>
            </a:extLst>
          </p:cNvPr>
          <p:cNvPicPr>
            <a:picLocks noChangeAspect="1"/>
          </p:cNvPicPr>
          <p:nvPr/>
        </p:nvPicPr>
        <p:blipFill>
          <a:blip r:embed="rId2"/>
          <a:stretch>
            <a:fillRect/>
          </a:stretch>
        </p:blipFill>
        <p:spPr>
          <a:xfrm>
            <a:off x="951241" y="2136139"/>
            <a:ext cx="5145740" cy="3373511"/>
          </a:xfrm>
          <a:prstGeom prst="rect">
            <a:avLst/>
          </a:prstGeom>
        </p:spPr>
      </p:pic>
      <p:sp>
        <p:nvSpPr>
          <p:cNvPr id="5" name="TextBox 4">
            <a:extLst>
              <a:ext uri="{FF2B5EF4-FFF2-40B4-BE49-F238E27FC236}">
                <a16:creationId xmlns:a16="http://schemas.microsoft.com/office/drawing/2014/main" id="{F987C0CE-725A-49F3-9D89-CC8D45A5F337}"/>
              </a:ext>
            </a:extLst>
          </p:cNvPr>
          <p:cNvSpPr txBox="1"/>
          <p:nvPr/>
        </p:nvSpPr>
        <p:spPr>
          <a:xfrm>
            <a:off x="6651813" y="2232212"/>
            <a:ext cx="4948516"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It is obvious from the line graph and the table provided in the above slide that number of pre-authorization requests had significantly rose in 2016 and 2017 as compared to previous three years. </a:t>
            </a:r>
          </a:p>
        </p:txBody>
      </p:sp>
      <p:sp>
        <p:nvSpPr>
          <p:cNvPr id="6" name="TextBox 5">
            <a:extLst>
              <a:ext uri="{FF2B5EF4-FFF2-40B4-BE49-F238E27FC236}">
                <a16:creationId xmlns:a16="http://schemas.microsoft.com/office/drawing/2014/main" id="{E6975648-9D06-4DC3-8E7D-66BCC0D2DF97}"/>
              </a:ext>
            </a:extLst>
          </p:cNvPr>
          <p:cNvSpPr txBox="1"/>
          <p:nvPr/>
        </p:nvSpPr>
        <p:spPr>
          <a:xfrm>
            <a:off x="6678706" y="4069976"/>
            <a:ext cx="450924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One of the possible reasons for this might be that people came to know about this scheme much later.</a:t>
            </a:r>
          </a:p>
        </p:txBody>
      </p:sp>
      <p:pic>
        <p:nvPicPr>
          <p:cNvPr id="7" name="Picture 4">
            <a:extLst>
              <a:ext uri="{FF2B5EF4-FFF2-40B4-BE49-F238E27FC236}">
                <a16:creationId xmlns:a16="http://schemas.microsoft.com/office/drawing/2014/main" id="{F4092C15-DFD5-427A-BBAA-78A23F32DA82}"/>
              </a:ext>
            </a:extLst>
          </p:cNvPr>
          <p:cNvPicPr>
            <a:picLocks noChangeAspect="1"/>
          </p:cNvPicPr>
          <p:nvPr/>
        </p:nvPicPr>
        <p:blipFill>
          <a:blip r:embed="rId3"/>
          <a:stretch>
            <a:fillRect/>
          </a:stretch>
        </p:blipFill>
        <p:spPr>
          <a:xfrm>
            <a:off x="251190" y="375116"/>
            <a:ext cx="459149" cy="459149"/>
          </a:xfrm>
          <a:prstGeom prst="rect">
            <a:avLst/>
          </a:prstGeom>
        </p:spPr>
      </p:pic>
    </p:spTree>
    <p:extLst>
      <p:ext uri="{BB962C8B-B14F-4D97-AF65-F5344CB8AC3E}">
        <p14:creationId xmlns:p14="http://schemas.microsoft.com/office/powerpoint/2010/main" val="27489291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480765" y="142581"/>
            <a:ext cx="7831962" cy="924220"/>
          </a:xfrm>
        </p:spPr>
        <p:txBody>
          <a:bodyPr>
            <a:normAutofit fontScale="90000"/>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rPr>
              <a:t>Data </a:t>
            </a:r>
            <a:r>
              <a:rPr lang="en-IN" b="1" u="sng" dirty="0">
                <a:ln>
                  <a:solidFill>
                    <a:prstClr val="black">
                      <a:lumMod val="75000"/>
                      <a:lumOff val="25000"/>
                      <a:alpha val="10000"/>
                    </a:prstClr>
                  </a:solidFill>
                </a:ln>
                <a:effectLst>
                  <a:outerShdw blurRad="9525" dist="25400" dir="14640000" algn="tl" rotWithShape="0">
                    <a:prstClr val="black">
                      <a:alpha val="30000"/>
                    </a:prstClr>
                  </a:outerShdw>
                </a:effectLst>
              </a:rPr>
              <a:t>Visualisation and Statistics- </a:t>
            </a:r>
            <a:endParaRPr lang="en-IN"/>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788289" y="1377203"/>
            <a:ext cx="10353762" cy="478491"/>
          </a:xfrm>
        </p:spPr>
        <p:txBody>
          <a:bodyPr/>
          <a:lstStyle/>
          <a:p>
            <a:pPr indent="-305435"/>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Comparison</a:t>
            </a:r>
            <a:r>
              <a:rPr lang="en-IN">
                <a:ln>
                  <a:solidFill>
                    <a:prstClr val="black">
                      <a:lumMod val="75000"/>
                      <a:lumOff val="25000"/>
                      <a:alpha val="10000"/>
                    </a:prstClr>
                  </a:solidFill>
                </a:ln>
                <a:effectLst>
                  <a:outerShdw blurRad="9525" dist="25400" dir="14640000" algn="tl" rotWithShape="0">
                    <a:prstClr val="black">
                      <a:alpha val="30000"/>
                    </a:prstClr>
                  </a:outerShdw>
                </a:effectLst>
              </a:rPr>
              <a:t> between Claim and Pre – Auth amount : </a:t>
            </a:r>
          </a:p>
        </p:txBody>
      </p:sp>
      <p:sp>
        <p:nvSpPr>
          <p:cNvPr id="4" name="TextBox 3">
            <a:extLst>
              <a:ext uri="{FF2B5EF4-FFF2-40B4-BE49-F238E27FC236}">
                <a16:creationId xmlns:a16="http://schemas.microsoft.com/office/drawing/2014/main" id="{F0844A98-8094-C814-4E89-F1D568D4F5C5}"/>
              </a:ext>
            </a:extLst>
          </p:cNvPr>
          <p:cNvSpPr txBox="1"/>
          <p:nvPr/>
        </p:nvSpPr>
        <p:spPr>
          <a:xfrm>
            <a:off x="1102659" y="195430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Code:</a:t>
            </a:r>
          </a:p>
        </p:txBody>
      </p:sp>
      <p:pic>
        <p:nvPicPr>
          <p:cNvPr id="5" name="Picture 5">
            <a:extLst>
              <a:ext uri="{FF2B5EF4-FFF2-40B4-BE49-F238E27FC236}">
                <a16:creationId xmlns:a16="http://schemas.microsoft.com/office/drawing/2014/main" id="{22712332-1D1A-47FF-9E33-61C43DBD54AA}"/>
              </a:ext>
            </a:extLst>
          </p:cNvPr>
          <p:cNvPicPr>
            <a:picLocks noChangeAspect="1"/>
          </p:cNvPicPr>
          <p:nvPr/>
        </p:nvPicPr>
        <p:blipFill>
          <a:blip r:embed="rId2"/>
          <a:stretch>
            <a:fillRect/>
          </a:stretch>
        </p:blipFill>
        <p:spPr>
          <a:xfrm>
            <a:off x="1251995" y="2632597"/>
            <a:ext cx="8626996" cy="3560500"/>
          </a:xfrm>
          <a:prstGeom prst="rect">
            <a:avLst/>
          </a:prstGeom>
        </p:spPr>
      </p:pic>
      <p:pic>
        <p:nvPicPr>
          <p:cNvPr id="6" name="Content Placeholder 4" descr="Chevron arrows">
            <a:extLst>
              <a:ext uri="{FF2B5EF4-FFF2-40B4-BE49-F238E27FC236}">
                <a16:creationId xmlns:a16="http://schemas.microsoft.com/office/drawing/2014/main" id="{EE7A14D8-37B9-4A15-8E3D-AA698FE47A1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371" y="335841"/>
            <a:ext cx="528918" cy="528918"/>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39668128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833113" y="463172"/>
            <a:ext cx="3153952" cy="1329769"/>
          </a:xfrm>
        </p:spPr>
        <p:txBody>
          <a:bodyPr>
            <a:normAutofit/>
          </a:bodyPr>
          <a:lstStyle/>
          <a:p>
            <a:pPr algn="l"/>
            <a:r>
              <a:rPr lang="en-IN" sz="2800" b="1" u="sng">
                <a:ln>
                  <a:solidFill>
                    <a:prstClr val="black">
                      <a:lumMod val="75000"/>
                      <a:lumOff val="25000"/>
                      <a:alpha val="10000"/>
                    </a:prstClr>
                  </a:solidFill>
                </a:ln>
                <a:effectLst>
                  <a:outerShdw blurRad="9525" dist="25400" dir="14640000" algn="tl" rotWithShape="0">
                    <a:prstClr val="black">
                      <a:alpha val="30000"/>
                    </a:prstClr>
                  </a:outerShdw>
                </a:effectLst>
              </a:rPr>
              <a:t>Data Visualisation-</a:t>
            </a:r>
            <a:endParaRPr lang="en-IN" sz="2800"/>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860008" y="1482165"/>
            <a:ext cx="3153952" cy="463177"/>
          </a:xfrm>
        </p:spPr>
        <p:txBody>
          <a:bodyPr>
            <a:normAutofit/>
          </a:bodyPr>
          <a:lstStyle/>
          <a:p>
            <a:pPr indent="-305435"/>
            <a:r>
              <a:rPr lang="en-IN" sz="1800">
                <a:ln>
                  <a:solidFill>
                    <a:prstClr val="black">
                      <a:lumMod val="75000"/>
                      <a:lumOff val="25000"/>
                      <a:alpha val="10000"/>
                    </a:prstClr>
                  </a:solidFill>
                </a:ln>
                <a:effectLst>
                  <a:outerShdw blurRad="9525" dist="25400" dir="14640000" algn="tl" rotWithShape="0">
                    <a:prstClr val="black">
                      <a:alpha val="30000"/>
                    </a:prstClr>
                  </a:outerShdw>
                </a:effectLst>
              </a:rPr>
              <a:t>Pie – Chart : </a:t>
            </a:r>
          </a:p>
        </p:txBody>
      </p:sp>
      <p:sp>
        <p:nvSpPr>
          <p:cNvPr id="11" name="Rectangle 10">
            <a:extLst>
              <a:ext uri="{FF2B5EF4-FFF2-40B4-BE49-F238E27FC236}">
                <a16:creationId xmlns:a16="http://schemas.microsoft.com/office/drawing/2014/main" id="{BEF75C5D-2BA1-43DF-A7EA-02C7DEC122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965196"/>
            <a:ext cx="6581364" cy="4781641"/>
          </a:xfrm>
          <a:prstGeom prst="rect">
            <a:avLst/>
          </a:prstGeom>
          <a:solidFill>
            <a:schemeClr val="tx1"/>
          </a:solidFill>
          <a:ln w="190500">
            <a:solidFill>
              <a:srgbClr val="FFFFFF">
                <a:alpha val="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Chart, pie chart&#10;&#10;Description automatically generated">
            <a:extLst>
              <a:ext uri="{FF2B5EF4-FFF2-40B4-BE49-F238E27FC236}">
                <a16:creationId xmlns:a16="http://schemas.microsoft.com/office/drawing/2014/main" id="{722778A0-CDCF-4F16-8497-6E2FEBDD6249}"/>
              </a:ext>
            </a:extLst>
          </p:cNvPr>
          <p:cNvPicPr>
            <a:picLocks noChangeAspect="1"/>
          </p:cNvPicPr>
          <p:nvPr/>
        </p:nvPicPr>
        <p:blipFill>
          <a:blip r:embed="rId3"/>
          <a:stretch>
            <a:fillRect/>
          </a:stretch>
        </p:blipFill>
        <p:spPr>
          <a:xfrm>
            <a:off x="5120640" y="1475764"/>
            <a:ext cx="5676236" cy="3760506"/>
          </a:xfrm>
          <a:prstGeom prst="rect">
            <a:avLst/>
          </a:prstGeom>
        </p:spPr>
      </p:pic>
      <p:sp>
        <p:nvSpPr>
          <p:cNvPr id="5" name="TextBox 4">
            <a:extLst>
              <a:ext uri="{FF2B5EF4-FFF2-40B4-BE49-F238E27FC236}">
                <a16:creationId xmlns:a16="http://schemas.microsoft.com/office/drawing/2014/main" id="{725DE3C6-8880-7BD0-D529-7DC408D1C691}"/>
              </a:ext>
            </a:extLst>
          </p:cNvPr>
          <p:cNvSpPr txBox="1"/>
          <p:nvPr/>
        </p:nvSpPr>
        <p:spPr>
          <a:xfrm>
            <a:off x="887506" y="2133600"/>
            <a:ext cx="324522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majority of the cases , Pre-authorization amount is either equal to or greater than claim amount . In Very Few cases ( 0.24 % ) amount claimed by the hospital exceeds that of pre-authorized amount .  </a:t>
            </a:r>
          </a:p>
        </p:txBody>
      </p:sp>
      <p:sp>
        <p:nvSpPr>
          <p:cNvPr id="6" name="TextBox 5">
            <a:extLst>
              <a:ext uri="{FF2B5EF4-FFF2-40B4-BE49-F238E27FC236}">
                <a16:creationId xmlns:a16="http://schemas.microsoft.com/office/drawing/2014/main" id="{A97C0F6B-089E-C015-54D9-AB79916651B6}"/>
              </a:ext>
            </a:extLst>
          </p:cNvPr>
          <p:cNvSpPr txBox="1"/>
          <p:nvPr/>
        </p:nvSpPr>
        <p:spPr>
          <a:xfrm>
            <a:off x="887506" y="4437529"/>
            <a:ext cx="2743200"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This might be due to the fact that pre-auth amount is just an approximation of the cost of surgery which might differ in some cases.</a:t>
            </a:r>
          </a:p>
        </p:txBody>
      </p:sp>
      <p:pic>
        <p:nvPicPr>
          <p:cNvPr id="10" name="Content Placeholder 4" descr="Chevron arrows">
            <a:extLst>
              <a:ext uri="{FF2B5EF4-FFF2-40B4-BE49-F238E27FC236}">
                <a16:creationId xmlns:a16="http://schemas.microsoft.com/office/drawing/2014/main" id="{161D3D69-7E04-4F3A-B7A9-FBBB5A791EE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4481" y="965196"/>
            <a:ext cx="361737" cy="361737"/>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516581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914817" y="229391"/>
            <a:ext cx="4955536" cy="924220"/>
          </a:xfrm>
        </p:spPr>
        <p:txBody>
          <a:bodyPr>
            <a:normAutofit fontScale="90000"/>
          </a:bodyPr>
          <a:lstStyle/>
          <a:p>
            <a:r>
              <a:rPr lang="en-IN" b="1" u="sng" dirty="0">
                <a:ln>
                  <a:solidFill>
                    <a:prstClr val="black">
                      <a:lumMod val="75000"/>
                      <a:lumOff val="25000"/>
                      <a:alpha val="10000"/>
                    </a:prstClr>
                  </a:solidFill>
                </a:ln>
                <a:effectLst>
                  <a:outerShdw blurRad="9525" dist="25400" dir="14640000" algn="tl" rotWithShape="0">
                    <a:prstClr val="black">
                      <a:alpha val="30000"/>
                    </a:prstClr>
                  </a:outerShdw>
                </a:effectLst>
              </a:rPr>
              <a:t>Hypothesis Testing-</a:t>
            </a:r>
          </a:p>
        </p:txBody>
      </p:sp>
      <p:sp>
        <p:nvSpPr>
          <p:cNvPr id="3" name="Content Placeholder 2">
            <a:extLst>
              <a:ext uri="{FF2B5EF4-FFF2-40B4-BE49-F238E27FC236}">
                <a16:creationId xmlns:a16="http://schemas.microsoft.com/office/drawing/2014/main" id="{0BE6E2BD-7259-4C4F-B4F4-B75D2921EAEC}"/>
              </a:ext>
            </a:extLst>
          </p:cNvPr>
          <p:cNvSpPr>
            <a:spLocks noGrp="1"/>
          </p:cNvSpPr>
          <p:nvPr>
            <p:ph idx="1"/>
          </p:nvPr>
        </p:nvSpPr>
        <p:spPr>
          <a:xfrm>
            <a:off x="1010251" y="1304805"/>
            <a:ext cx="10353762" cy="4920445"/>
          </a:xfrm>
        </p:spPr>
        <p:txBody>
          <a:bodyPr>
            <a:normAutofit lnSpcReduction="10000"/>
          </a:bodyPr>
          <a:lstStyle/>
          <a:p>
            <a:pPr indent="-305435"/>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Idea : We are trying to find whether the claim amount provided to the government Hospital is same as that provided to commercial/private hospital for some of the most common health related problems or the scheme is discriminating between the two . For that we are considering two most common health problems .</a:t>
            </a:r>
            <a:br>
              <a:rPr lang="en-IN" dirty="0">
                <a:ln>
                  <a:solidFill>
                    <a:prstClr val="black">
                      <a:lumMod val="75000"/>
                      <a:lumOff val="25000"/>
                      <a:alpha val="10000"/>
                    </a:prstClr>
                  </a:solidFill>
                </a:ln>
                <a:effectLst>
                  <a:outerShdw blurRad="9525" dist="25400" dir="14640000" algn="tl" rotWithShape="0">
                    <a:prstClr val="black">
                      <a:alpha val="30000"/>
                    </a:prstClr>
                  </a:outerShdw>
                </a:effectLst>
              </a:rPr>
            </a:br>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1) Nephrology</a:t>
            </a:r>
            <a:br>
              <a:rPr lang="en-IN" dirty="0">
                <a:ln>
                  <a:solidFill>
                    <a:prstClr val="black">
                      <a:lumMod val="75000"/>
                      <a:lumOff val="25000"/>
                      <a:alpha val="10000"/>
                    </a:prstClr>
                  </a:solidFill>
                </a:ln>
                <a:effectLst>
                  <a:outerShdw blurRad="9525" dist="25400" dir="14640000" algn="tl" rotWithShape="0">
                    <a:prstClr val="black">
                      <a:alpha val="30000"/>
                    </a:prstClr>
                  </a:outerShdw>
                </a:effectLst>
              </a:rPr>
            </a:br>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2) Medical Oncology</a:t>
            </a:r>
            <a:br>
              <a:rPr lang="en-IN" dirty="0">
                <a:ln>
                  <a:solidFill>
                    <a:prstClr val="black">
                      <a:lumMod val="75000"/>
                      <a:lumOff val="25000"/>
                      <a:alpha val="10000"/>
                    </a:prstClr>
                  </a:solidFill>
                </a:ln>
                <a:effectLst>
                  <a:outerShdw blurRad="9525" dist="25400" dir="14640000" algn="tl" rotWithShape="0">
                    <a:prstClr val="black">
                      <a:alpha val="30000"/>
                    </a:prstClr>
                  </a:outerShdw>
                </a:effectLst>
              </a:rPr>
            </a:br>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Null and Alternate hypothesis :  </a:t>
            </a:r>
            <a:br>
              <a:rPr lang="en-IN" dirty="0">
                <a:ln>
                  <a:solidFill>
                    <a:prstClr val="black">
                      <a:lumMod val="75000"/>
                      <a:lumOff val="25000"/>
                      <a:alpha val="10000"/>
                    </a:prstClr>
                  </a:solidFill>
                </a:ln>
                <a:effectLst>
                  <a:outerShdw blurRad="9525" dist="25400" dir="14640000" algn="tl" rotWithShape="0">
                    <a:prstClr val="black">
                      <a:alpha val="30000"/>
                    </a:prstClr>
                  </a:outerShdw>
                </a:effectLst>
              </a:rPr>
            </a:br>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   </a:t>
            </a:r>
            <a:br>
              <a:rPr lang="en-IN" dirty="0">
                <a:ln>
                  <a:solidFill>
                    <a:prstClr val="black">
                      <a:lumMod val="75000"/>
                      <a:lumOff val="25000"/>
                      <a:alpha val="10000"/>
                    </a:prstClr>
                  </a:solidFill>
                </a:ln>
                <a:effectLst>
                  <a:outerShdw blurRad="9525" dist="25400" dir="14640000" algn="tl" rotWithShape="0">
                    <a:prstClr val="black">
                      <a:alpha val="30000"/>
                    </a:prstClr>
                  </a:outerShdw>
                </a:effectLst>
              </a:rPr>
            </a:br>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 </a:t>
            </a:r>
          </a:p>
          <a:p>
            <a:pPr indent="-305435"/>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4">
            <a:extLst>
              <a:ext uri="{FF2B5EF4-FFF2-40B4-BE49-F238E27FC236}">
                <a16:creationId xmlns:a16="http://schemas.microsoft.com/office/drawing/2014/main" id="{228EF114-3054-4B74-A07B-56BF908DB782}"/>
              </a:ext>
            </a:extLst>
          </p:cNvPr>
          <p:cNvPicPr>
            <a:picLocks noChangeAspect="1"/>
          </p:cNvPicPr>
          <p:nvPr/>
        </p:nvPicPr>
        <p:blipFill>
          <a:blip r:embed="rId2"/>
          <a:stretch>
            <a:fillRect/>
          </a:stretch>
        </p:blipFill>
        <p:spPr>
          <a:xfrm>
            <a:off x="685242" y="461926"/>
            <a:ext cx="459149" cy="459149"/>
          </a:xfrm>
          <a:prstGeom prst="rect">
            <a:avLst/>
          </a:prstGeom>
        </p:spPr>
      </p:pic>
      <p:sp>
        <p:nvSpPr>
          <p:cNvPr id="5" name="TextBox 4">
            <a:extLst>
              <a:ext uri="{FF2B5EF4-FFF2-40B4-BE49-F238E27FC236}">
                <a16:creationId xmlns:a16="http://schemas.microsoft.com/office/drawing/2014/main" id="{AA4274A7-6E85-11BB-7927-606AB6E74F51}"/>
              </a:ext>
            </a:extLst>
          </p:cNvPr>
          <p:cNvSpPr txBox="1"/>
          <p:nvPr/>
        </p:nvSpPr>
        <p:spPr>
          <a:xfrm>
            <a:off x="1482016" y="5317245"/>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H₀  : μ₁ = μ₂</a:t>
            </a:r>
          </a:p>
          <a:p>
            <a:r>
              <a:rPr lang="en-US" dirty="0"/>
              <a:t>H : μ₁ ≠ μ₂</a:t>
            </a:r>
          </a:p>
        </p:txBody>
      </p:sp>
    </p:spTree>
    <p:extLst>
      <p:ext uri="{BB962C8B-B14F-4D97-AF65-F5344CB8AC3E}">
        <p14:creationId xmlns:p14="http://schemas.microsoft.com/office/powerpoint/2010/main" val="1158686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E8CC1-5B1A-47EF-A6C5-24C07CC2F95F}"/>
              </a:ext>
            </a:extLst>
          </p:cNvPr>
          <p:cNvSpPr>
            <a:spLocks noGrp="1"/>
          </p:cNvSpPr>
          <p:nvPr>
            <p:ph type="title"/>
          </p:nvPr>
        </p:nvSpPr>
        <p:spPr>
          <a:xfrm>
            <a:off x="445528" y="681316"/>
            <a:ext cx="1910087" cy="45719"/>
          </a:xfrm>
        </p:spPr>
        <p:txBody>
          <a:bodyPr>
            <a:noAutofit/>
          </a:bodyPr>
          <a:lstStyle/>
          <a:p>
            <a:r>
              <a:rPr lang="en-US" sz="2800" b="1" u="sng"/>
              <a:t>Abstract-</a:t>
            </a:r>
          </a:p>
        </p:txBody>
      </p:sp>
      <p:pic>
        <p:nvPicPr>
          <p:cNvPr id="5" name="Content Placeholder 4" descr="Chevron arrows">
            <a:extLst>
              <a:ext uri="{FF2B5EF4-FFF2-40B4-BE49-F238E27FC236}">
                <a16:creationId xmlns:a16="http://schemas.microsoft.com/office/drawing/2014/main" id="{46289B46-5271-421E-8713-F11A1D1D7B9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46204" y="527711"/>
            <a:ext cx="398649" cy="398649"/>
          </a:xfrm>
        </p:spPr>
      </p:pic>
      <p:sp>
        <p:nvSpPr>
          <p:cNvPr id="3" name="TextBox 2">
            <a:extLst>
              <a:ext uri="{FF2B5EF4-FFF2-40B4-BE49-F238E27FC236}">
                <a16:creationId xmlns:a16="http://schemas.microsoft.com/office/drawing/2014/main" id="{C69DC2AB-1241-6A47-9B77-9004E20D8F7B}"/>
              </a:ext>
            </a:extLst>
          </p:cNvPr>
          <p:cNvSpPr txBox="1"/>
          <p:nvPr/>
        </p:nvSpPr>
        <p:spPr>
          <a:xfrm>
            <a:off x="617353" y="1261861"/>
            <a:ext cx="11178987"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2400"/>
              <a:t>Healthy</a:t>
            </a:r>
            <a:r>
              <a:rPr lang="en-US" sz="2400">
                <a:ea typeface="+mn-lt"/>
                <a:cs typeface="+mn-lt"/>
              </a:rPr>
              <a:t> India, also known as the Pradhan Mantri Health Yojana (PMHY), is an upcoming nationwide scheme that aims to help economically vulnerable Indians who are in need of healthcare facilities. This yojana plans to provide financial protection to the families below poverty line by providing coverage for critical systems like Heart, Lung, Liver, Pancreas, etc. The government aims to make all the transactions cashless for covered procedures. A BPL beneficiary can go to any hospital and come out without making any payment to the hospital for the procedures covered under the scheme. Prior to implementing this upcoming scheme effectively, Government of India (GOI) wanted to check the feasibility of the planned scheme by deriving insights using data gathered from similar existing schemes.</a:t>
            </a:r>
            <a:endParaRPr lang="en-US" sz="2400"/>
          </a:p>
        </p:txBody>
      </p:sp>
    </p:spTree>
    <p:extLst>
      <p:ext uri="{BB962C8B-B14F-4D97-AF65-F5344CB8AC3E}">
        <p14:creationId xmlns:p14="http://schemas.microsoft.com/office/powerpoint/2010/main" val="24092301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752163" y="288718"/>
            <a:ext cx="5254548" cy="924220"/>
          </a:xfrm>
        </p:spPr>
        <p:txBody>
          <a:bodyPr>
            <a:normAutofit fontScale="90000"/>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US" err="1"/>
          </a:p>
        </p:txBody>
      </p:sp>
      <p:pic>
        <p:nvPicPr>
          <p:cNvPr id="5" name="Picture 4">
            <a:extLst>
              <a:ext uri="{FF2B5EF4-FFF2-40B4-BE49-F238E27FC236}">
                <a16:creationId xmlns:a16="http://schemas.microsoft.com/office/drawing/2014/main" id="{DE3523DB-0352-4378-881D-B2BFE38B6C6C}"/>
              </a:ext>
            </a:extLst>
          </p:cNvPr>
          <p:cNvPicPr>
            <a:picLocks noChangeAspect="1"/>
          </p:cNvPicPr>
          <p:nvPr/>
        </p:nvPicPr>
        <p:blipFill>
          <a:blip r:embed="rId2"/>
          <a:stretch>
            <a:fillRect/>
          </a:stretch>
        </p:blipFill>
        <p:spPr>
          <a:xfrm>
            <a:off x="455668" y="461926"/>
            <a:ext cx="459149" cy="459149"/>
          </a:xfrm>
          <a:prstGeom prst="rect">
            <a:avLst/>
          </a:prstGeom>
        </p:spPr>
      </p:pic>
      <p:sp>
        <p:nvSpPr>
          <p:cNvPr id="4" name="TextBox 3">
            <a:extLst>
              <a:ext uri="{FF2B5EF4-FFF2-40B4-BE49-F238E27FC236}">
                <a16:creationId xmlns:a16="http://schemas.microsoft.com/office/drawing/2014/main" id="{5C1E9AA7-309D-490B-B2A3-6F1535611563}"/>
              </a:ext>
            </a:extLst>
          </p:cNvPr>
          <p:cNvSpPr txBox="1"/>
          <p:nvPr/>
        </p:nvSpPr>
        <p:spPr>
          <a:xfrm>
            <a:off x="1078375" y="1261639"/>
            <a:ext cx="9861629"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a:latin typeface="Comic Sans MS"/>
              </a:rPr>
              <a:t>Sampling : </a:t>
            </a:r>
          </a:p>
          <a:p>
            <a:endParaRPr lang="en-GB"/>
          </a:p>
          <a:p>
            <a:r>
              <a:rPr lang="en-GB"/>
              <a:t>For a particular hospital type(either government or commercial) , we are randomly selecting 50 datasets  that have the "CATEGORY_NAME" as "NEPROLOGY" and finding mean of the sample selected . This process is being repeated several number of times and the distribution of all the means are plotted . </a:t>
            </a:r>
          </a:p>
          <a:p>
            <a:endParaRPr lang="en-GB"/>
          </a:p>
        </p:txBody>
      </p:sp>
      <p:pic>
        <p:nvPicPr>
          <p:cNvPr id="6" name="Picture 6">
            <a:extLst>
              <a:ext uri="{FF2B5EF4-FFF2-40B4-BE49-F238E27FC236}">
                <a16:creationId xmlns:a16="http://schemas.microsoft.com/office/drawing/2014/main" id="{361C3BFC-2D12-4F11-B155-58BB35986729}"/>
              </a:ext>
            </a:extLst>
          </p:cNvPr>
          <p:cNvPicPr>
            <a:picLocks noChangeAspect="1"/>
          </p:cNvPicPr>
          <p:nvPr/>
        </p:nvPicPr>
        <p:blipFill>
          <a:blip r:embed="rId3"/>
          <a:stretch>
            <a:fillRect/>
          </a:stretch>
        </p:blipFill>
        <p:spPr>
          <a:xfrm>
            <a:off x="1126603" y="3700140"/>
            <a:ext cx="9861630" cy="248655"/>
          </a:xfrm>
          <a:prstGeom prst="rect">
            <a:avLst/>
          </a:prstGeom>
        </p:spPr>
      </p:pic>
      <p:pic>
        <p:nvPicPr>
          <p:cNvPr id="7" name="Picture 7" descr="Table&#10;&#10;Description automatically generated">
            <a:extLst>
              <a:ext uri="{FF2B5EF4-FFF2-40B4-BE49-F238E27FC236}">
                <a16:creationId xmlns:a16="http://schemas.microsoft.com/office/drawing/2014/main" id="{886846C4-8901-4858-845B-B5D0EBE06BD3}"/>
              </a:ext>
            </a:extLst>
          </p:cNvPr>
          <p:cNvPicPr>
            <a:picLocks noChangeAspect="1"/>
          </p:cNvPicPr>
          <p:nvPr/>
        </p:nvPicPr>
        <p:blipFill>
          <a:blip r:embed="rId4"/>
          <a:stretch>
            <a:fillRect/>
          </a:stretch>
        </p:blipFill>
        <p:spPr>
          <a:xfrm>
            <a:off x="1126603" y="3984159"/>
            <a:ext cx="3765629" cy="2805781"/>
          </a:xfrm>
          <a:prstGeom prst="rect">
            <a:avLst/>
          </a:prstGeom>
        </p:spPr>
      </p:pic>
    </p:spTree>
    <p:extLst>
      <p:ext uri="{BB962C8B-B14F-4D97-AF65-F5344CB8AC3E}">
        <p14:creationId xmlns:p14="http://schemas.microsoft.com/office/powerpoint/2010/main" val="383196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BAC5E-3897-45BC-9010-C7DF37122964}"/>
              </a:ext>
            </a:extLst>
          </p:cNvPr>
          <p:cNvSpPr>
            <a:spLocks noGrp="1"/>
          </p:cNvSpPr>
          <p:nvPr>
            <p:ph type="title"/>
          </p:nvPr>
        </p:nvSpPr>
        <p:spPr>
          <a:xfrm>
            <a:off x="1117373" y="171518"/>
            <a:ext cx="5051991" cy="924220"/>
          </a:xfrm>
        </p:spPr>
        <p:txBody>
          <a:bodyPr>
            <a:normAutofit fontScale="90000"/>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US"/>
          </a:p>
        </p:txBody>
      </p:sp>
      <p:pic>
        <p:nvPicPr>
          <p:cNvPr id="5" name="Picture 4">
            <a:extLst>
              <a:ext uri="{FF2B5EF4-FFF2-40B4-BE49-F238E27FC236}">
                <a16:creationId xmlns:a16="http://schemas.microsoft.com/office/drawing/2014/main" id="{0D6FE2F3-B118-473A-AE1C-1633BC9F306A}"/>
              </a:ext>
            </a:extLst>
          </p:cNvPr>
          <p:cNvPicPr>
            <a:picLocks noChangeAspect="1"/>
          </p:cNvPicPr>
          <p:nvPr/>
        </p:nvPicPr>
        <p:blipFill>
          <a:blip r:embed="rId2"/>
          <a:stretch>
            <a:fillRect/>
          </a:stretch>
        </p:blipFill>
        <p:spPr>
          <a:xfrm>
            <a:off x="653997" y="409734"/>
            <a:ext cx="459149" cy="459149"/>
          </a:xfrm>
          <a:prstGeom prst="rect">
            <a:avLst/>
          </a:prstGeom>
        </p:spPr>
      </p:pic>
      <p:pic>
        <p:nvPicPr>
          <p:cNvPr id="6" name="Picture 6" descr="A picture containing logo&#10;&#10;Description automatically generated">
            <a:extLst>
              <a:ext uri="{FF2B5EF4-FFF2-40B4-BE49-F238E27FC236}">
                <a16:creationId xmlns:a16="http://schemas.microsoft.com/office/drawing/2014/main" id="{08C9BD42-B16E-4E03-82A8-97D35933A9A8}"/>
              </a:ext>
            </a:extLst>
          </p:cNvPr>
          <p:cNvPicPr>
            <a:picLocks noChangeAspect="1"/>
          </p:cNvPicPr>
          <p:nvPr/>
        </p:nvPicPr>
        <p:blipFill>
          <a:blip r:embed="rId3"/>
          <a:stretch>
            <a:fillRect/>
          </a:stretch>
        </p:blipFill>
        <p:spPr>
          <a:xfrm>
            <a:off x="1319513" y="2120082"/>
            <a:ext cx="9996668" cy="601911"/>
          </a:xfrm>
          <a:prstGeom prst="rect">
            <a:avLst/>
          </a:prstGeom>
        </p:spPr>
      </p:pic>
      <p:sp>
        <p:nvSpPr>
          <p:cNvPr id="7" name="TextBox 6">
            <a:extLst>
              <a:ext uri="{FF2B5EF4-FFF2-40B4-BE49-F238E27FC236}">
                <a16:creationId xmlns:a16="http://schemas.microsoft.com/office/drawing/2014/main" id="{14472841-A61D-4A18-9BEC-B0073849445F}"/>
              </a:ext>
            </a:extLst>
          </p:cNvPr>
          <p:cNvSpPr txBox="1"/>
          <p:nvPr/>
        </p:nvSpPr>
        <p:spPr>
          <a:xfrm>
            <a:off x="1319514" y="1242349"/>
            <a:ext cx="999666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We are  creating empty list and for each iteration we are storing the mean of the random sample selected in that list using .append() method .</a:t>
            </a:r>
          </a:p>
        </p:txBody>
      </p:sp>
      <p:sp>
        <p:nvSpPr>
          <p:cNvPr id="8" name="TextBox 7">
            <a:extLst>
              <a:ext uri="{FF2B5EF4-FFF2-40B4-BE49-F238E27FC236}">
                <a16:creationId xmlns:a16="http://schemas.microsoft.com/office/drawing/2014/main" id="{82D4FE5B-3C7E-4B54-BA73-98768D8111C8}"/>
              </a:ext>
            </a:extLst>
          </p:cNvPr>
          <p:cNvSpPr txBox="1"/>
          <p:nvPr/>
        </p:nvSpPr>
        <p:spPr>
          <a:xfrm>
            <a:off x="1358096" y="3017133"/>
            <a:ext cx="97458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Then we are creating a Data frame from the list obtained above </a:t>
            </a:r>
          </a:p>
        </p:txBody>
      </p:sp>
      <p:pic>
        <p:nvPicPr>
          <p:cNvPr id="9" name="Picture 9" descr="Graphical user interface&#10;&#10;Description automatically generated">
            <a:extLst>
              <a:ext uri="{FF2B5EF4-FFF2-40B4-BE49-F238E27FC236}">
                <a16:creationId xmlns:a16="http://schemas.microsoft.com/office/drawing/2014/main" id="{CEAC2D93-B2CC-43CE-9161-3E11CD90DF53}"/>
              </a:ext>
            </a:extLst>
          </p:cNvPr>
          <p:cNvPicPr>
            <a:picLocks noChangeAspect="1"/>
          </p:cNvPicPr>
          <p:nvPr/>
        </p:nvPicPr>
        <p:blipFill>
          <a:blip r:embed="rId4"/>
          <a:stretch>
            <a:fillRect/>
          </a:stretch>
        </p:blipFill>
        <p:spPr>
          <a:xfrm>
            <a:off x="1319514" y="3608922"/>
            <a:ext cx="5511476" cy="2996812"/>
          </a:xfrm>
          <a:prstGeom prst="rect">
            <a:avLst/>
          </a:prstGeom>
        </p:spPr>
      </p:pic>
    </p:spTree>
    <p:extLst>
      <p:ext uri="{BB962C8B-B14F-4D97-AF65-F5344CB8AC3E}">
        <p14:creationId xmlns:p14="http://schemas.microsoft.com/office/powerpoint/2010/main" val="21731659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B3897FC-A693-4656-8FCD-CF609C3B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8753F3-6CF3-4E81-8733-51C1C1BC2A94}"/>
              </a:ext>
            </a:extLst>
          </p:cNvPr>
          <p:cNvSpPr>
            <a:spLocks noGrp="1"/>
          </p:cNvSpPr>
          <p:nvPr>
            <p:ph type="title"/>
          </p:nvPr>
        </p:nvSpPr>
        <p:spPr>
          <a:xfrm>
            <a:off x="621672" y="340052"/>
            <a:ext cx="4426557" cy="606829"/>
          </a:xfrm>
        </p:spPr>
        <p:txBody>
          <a:bodyPr vert="horz" lIns="91440" tIns="45720" rIns="91440" bIns="45720" rtlCol="0" anchor="ctr">
            <a:normAutofit/>
          </a:bodyPr>
          <a:lstStyle/>
          <a:p>
            <a:pPr algn="l"/>
            <a:r>
              <a:rPr lang="en-US" sz="3600" b="1" u="sng" dirty="0">
                <a:cs typeface="+mj-lt"/>
              </a:rPr>
              <a:t>Hypothesis Testing N</a:t>
            </a:r>
            <a:endParaRPr lang="en-US" sz="3600" dirty="0">
              <a:cs typeface="+mj-lt"/>
            </a:endParaRPr>
          </a:p>
          <a:p>
            <a:pPr algn="l"/>
            <a:endParaRPr lang="en-US" sz="3600" dirty="0"/>
          </a:p>
        </p:txBody>
      </p:sp>
      <p:sp>
        <p:nvSpPr>
          <p:cNvPr id="4" name="TextBox 3">
            <a:extLst>
              <a:ext uri="{FF2B5EF4-FFF2-40B4-BE49-F238E27FC236}">
                <a16:creationId xmlns:a16="http://schemas.microsoft.com/office/drawing/2014/main" id="{97AB6916-43B7-43B4-94C8-7A12E3484784}"/>
              </a:ext>
            </a:extLst>
          </p:cNvPr>
          <p:cNvSpPr txBox="1"/>
          <p:nvPr/>
        </p:nvSpPr>
        <p:spPr>
          <a:xfrm>
            <a:off x="5139768" y="643467"/>
            <a:ext cx="6430560" cy="1956298"/>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defTabSz="457200">
              <a:spcBef>
                <a:spcPct val="20000"/>
              </a:spcBef>
              <a:spcAft>
                <a:spcPts val="600"/>
              </a:spcAft>
              <a:buClr>
                <a:schemeClr val="tx2"/>
              </a:buClr>
              <a:buSzPct val="70000"/>
              <a:buFont typeface="Wingdings 2" charset="2"/>
            </a:pPr>
            <a:r>
              <a:rPr lang="en-US">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Statistics and Plot of the Mean Distribution Obtained</a:t>
            </a:r>
          </a:p>
        </p:txBody>
      </p:sp>
      <p:pic>
        <p:nvPicPr>
          <p:cNvPr id="5" name="Picture 5">
            <a:extLst>
              <a:ext uri="{FF2B5EF4-FFF2-40B4-BE49-F238E27FC236}">
                <a16:creationId xmlns:a16="http://schemas.microsoft.com/office/drawing/2014/main" id="{234C873F-22B4-4CD0-9B50-4561608A0C34}"/>
              </a:ext>
            </a:extLst>
          </p:cNvPr>
          <p:cNvPicPr>
            <a:picLocks noChangeAspect="1"/>
          </p:cNvPicPr>
          <p:nvPr/>
        </p:nvPicPr>
        <p:blipFill>
          <a:blip r:embed="rId3"/>
          <a:stretch>
            <a:fillRect/>
          </a:stretch>
        </p:blipFill>
        <p:spPr>
          <a:xfrm>
            <a:off x="1564036" y="2952377"/>
            <a:ext cx="3090257" cy="3107766"/>
          </a:xfrm>
          <a:prstGeom prst="rect">
            <a:avLst/>
          </a:prstGeom>
        </p:spPr>
      </p:pic>
      <p:cxnSp>
        <p:nvCxnSpPr>
          <p:cNvPr id="13" name="Straight Connector 12">
            <a:extLst>
              <a:ext uri="{FF2B5EF4-FFF2-40B4-BE49-F238E27FC236}">
                <a16:creationId xmlns:a16="http://schemas.microsoft.com/office/drawing/2014/main" id="{950C7260-B0EA-4B69-927F-A414658E9F1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2659" y="3820460"/>
            <a:ext cx="0" cy="1371600"/>
          </a:xfrm>
          <a:prstGeom prst="line">
            <a:avLst/>
          </a:prstGeom>
          <a:ln w="19050">
            <a:solidFill>
              <a:schemeClr val="tx1">
                <a:lumMod val="75000"/>
              </a:schemeClr>
            </a:solidFill>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pic>
        <p:nvPicPr>
          <p:cNvPr id="6" name="Picture 6" descr="Chart, line chart&#10;&#10;Description automatically generated">
            <a:extLst>
              <a:ext uri="{FF2B5EF4-FFF2-40B4-BE49-F238E27FC236}">
                <a16:creationId xmlns:a16="http://schemas.microsoft.com/office/drawing/2014/main" id="{BA03A362-3F2B-4BFD-AAF1-15492AF87C16}"/>
              </a:ext>
            </a:extLst>
          </p:cNvPr>
          <p:cNvPicPr>
            <a:picLocks noChangeAspect="1"/>
          </p:cNvPicPr>
          <p:nvPr/>
        </p:nvPicPr>
        <p:blipFill>
          <a:blip r:embed="rId4"/>
          <a:stretch>
            <a:fillRect/>
          </a:stretch>
        </p:blipFill>
        <p:spPr>
          <a:xfrm>
            <a:off x="5139768" y="2952377"/>
            <a:ext cx="5524915" cy="3107766"/>
          </a:xfrm>
          <a:prstGeom prst="rect">
            <a:avLst/>
          </a:prstGeom>
        </p:spPr>
      </p:pic>
      <p:sp>
        <p:nvSpPr>
          <p:cNvPr id="7" name="TextBox 6">
            <a:extLst>
              <a:ext uri="{FF2B5EF4-FFF2-40B4-BE49-F238E27FC236}">
                <a16:creationId xmlns:a16="http://schemas.microsoft.com/office/drawing/2014/main" id="{ED01BB2E-C77D-4AD4-A805-D6AB270A7F79}"/>
              </a:ext>
            </a:extLst>
          </p:cNvPr>
          <p:cNvSpPr txBox="1"/>
          <p:nvPr/>
        </p:nvSpPr>
        <p:spPr>
          <a:xfrm>
            <a:off x="1444906" y="140632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Government Hospital</a:t>
            </a:r>
          </a:p>
        </p:txBody>
      </p:sp>
      <p:pic>
        <p:nvPicPr>
          <p:cNvPr id="10" name="Picture 9">
            <a:extLst>
              <a:ext uri="{FF2B5EF4-FFF2-40B4-BE49-F238E27FC236}">
                <a16:creationId xmlns:a16="http://schemas.microsoft.com/office/drawing/2014/main" id="{601837E5-A854-4779-A223-25CADFBA3971}"/>
              </a:ext>
            </a:extLst>
          </p:cNvPr>
          <p:cNvPicPr>
            <a:picLocks noChangeAspect="1"/>
          </p:cNvPicPr>
          <p:nvPr/>
        </p:nvPicPr>
        <p:blipFill>
          <a:blip r:embed="rId5"/>
          <a:stretch>
            <a:fillRect/>
          </a:stretch>
        </p:blipFill>
        <p:spPr>
          <a:xfrm>
            <a:off x="162523" y="184317"/>
            <a:ext cx="459149" cy="459149"/>
          </a:xfrm>
          <a:prstGeom prst="rect">
            <a:avLst/>
          </a:prstGeom>
        </p:spPr>
      </p:pic>
    </p:spTree>
    <p:extLst>
      <p:ext uri="{BB962C8B-B14F-4D97-AF65-F5344CB8AC3E}">
        <p14:creationId xmlns:p14="http://schemas.microsoft.com/office/powerpoint/2010/main" val="685124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3E7B-AD36-4A0D-8815-989086CAC9E8}"/>
              </a:ext>
            </a:extLst>
          </p:cNvPr>
          <p:cNvSpPr>
            <a:spLocks noGrp="1"/>
          </p:cNvSpPr>
          <p:nvPr>
            <p:ph type="title"/>
          </p:nvPr>
        </p:nvSpPr>
        <p:spPr>
          <a:xfrm>
            <a:off x="1106706" y="609600"/>
            <a:ext cx="6013257" cy="823250"/>
          </a:xfrm>
        </p:spPr>
        <p:txBody>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US"/>
          </a:p>
        </p:txBody>
      </p:sp>
      <p:pic>
        <p:nvPicPr>
          <p:cNvPr id="5" name="Picture 4">
            <a:extLst>
              <a:ext uri="{FF2B5EF4-FFF2-40B4-BE49-F238E27FC236}">
                <a16:creationId xmlns:a16="http://schemas.microsoft.com/office/drawing/2014/main" id="{1618BAF7-1844-4E32-B23E-7921E92F8357}"/>
              </a:ext>
            </a:extLst>
          </p:cNvPr>
          <p:cNvPicPr>
            <a:picLocks noChangeAspect="1"/>
          </p:cNvPicPr>
          <p:nvPr/>
        </p:nvPicPr>
        <p:blipFill>
          <a:blip r:embed="rId2"/>
          <a:stretch>
            <a:fillRect/>
          </a:stretch>
        </p:blipFill>
        <p:spPr>
          <a:xfrm>
            <a:off x="914956" y="795953"/>
            <a:ext cx="459149" cy="459149"/>
          </a:xfrm>
          <a:prstGeom prst="rect">
            <a:avLst/>
          </a:prstGeom>
        </p:spPr>
      </p:pic>
      <p:sp>
        <p:nvSpPr>
          <p:cNvPr id="6" name="TextBox 5">
            <a:extLst>
              <a:ext uri="{FF2B5EF4-FFF2-40B4-BE49-F238E27FC236}">
                <a16:creationId xmlns:a16="http://schemas.microsoft.com/office/drawing/2014/main" id="{AEF7AD1D-5D06-4B60-A459-53627D3CAE67}"/>
              </a:ext>
            </a:extLst>
          </p:cNvPr>
          <p:cNvSpPr txBox="1"/>
          <p:nvPr/>
        </p:nvSpPr>
        <p:spPr>
          <a:xfrm>
            <a:off x="1502780" y="1531715"/>
            <a:ext cx="353413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For Commercial Hospitals</a:t>
            </a:r>
          </a:p>
        </p:txBody>
      </p:sp>
      <p:pic>
        <p:nvPicPr>
          <p:cNvPr id="7" name="Picture 7">
            <a:extLst>
              <a:ext uri="{FF2B5EF4-FFF2-40B4-BE49-F238E27FC236}">
                <a16:creationId xmlns:a16="http://schemas.microsoft.com/office/drawing/2014/main" id="{712104F8-7A64-45D7-89FE-91C5404F1809}"/>
              </a:ext>
            </a:extLst>
          </p:cNvPr>
          <p:cNvPicPr>
            <a:picLocks noChangeAspect="1"/>
          </p:cNvPicPr>
          <p:nvPr/>
        </p:nvPicPr>
        <p:blipFill>
          <a:blip r:embed="rId3"/>
          <a:stretch>
            <a:fillRect/>
          </a:stretch>
        </p:blipFill>
        <p:spPr>
          <a:xfrm>
            <a:off x="1599235" y="2081332"/>
            <a:ext cx="9591554" cy="446304"/>
          </a:xfrm>
          <a:prstGeom prst="rect">
            <a:avLst/>
          </a:prstGeom>
        </p:spPr>
      </p:pic>
      <p:pic>
        <p:nvPicPr>
          <p:cNvPr id="8" name="Picture 8" descr="Table&#10;&#10;Description automatically generated">
            <a:extLst>
              <a:ext uri="{FF2B5EF4-FFF2-40B4-BE49-F238E27FC236}">
                <a16:creationId xmlns:a16="http://schemas.microsoft.com/office/drawing/2014/main" id="{C4540971-0D50-4313-A59A-4AE10816851B}"/>
              </a:ext>
            </a:extLst>
          </p:cNvPr>
          <p:cNvPicPr>
            <a:picLocks noChangeAspect="1"/>
          </p:cNvPicPr>
          <p:nvPr/>
        </p:nvPicPr>
        <p:blipFill>
          <a:blip r:embed="rId4"/>
          <a:stretch>
            <a:fillRect/>
          </a:stretch>
        </p:blipFill>
        <p:spPr>
          <a:xfrm>
            <a:off x="1599235" y="2942233"/>
            <a:ext cx="3659529" cy="3172724"/>
          </a:xfrm>
          <a:prstGeom prst="rect">
            <a:avLst/>
          </a:prstGeom>
        </p:spPr>
      </p:pic>
    </p:spTree>
    <p:extLst>
      <p:ext uri="{BB962C8B-B14F-4D97-AF65-F5344CB8AC3E}">
        <p14:creationId xmlns:p14="http://schemas.microsoft.com/office/powerpoint/2010/main" val="2103066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3E7B-AD36-4A0D-8815-989086CAC9E8}"/>
              </a:ext>
            </a:extLst>
          </p:cNvPr>
          <p:cNvSpPr>
            <a:spLocks noGrp="1"/>
          </p:cNvSpPr>
          <p:nvPr>
            <p:ph type="title"/>
          </p:nvPr>
        </p:nvSpPr>
        <p:spPr>
          <a:xfrm>
            <a:off x="1106706" y="300942"/>
            <a:ext cx="6013257" cy="823250"/>
          </a:xfrm>
        </p:spPr>
        <p:txBody>
          <a:bodyPr/>
          <a:lstStyle/>
          <a:p>
            <a:r>
              <a:rPr lang="en-IN" b="1" u="sng">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US"/>
          </a:p>
        </p:txBody>
      </p:sp>
      <p:pic>
        <p:nvPicPr>
          <p:cNvPr id="4" name="Picture 4" descr="A picture containing logo&#10;&#10;Description automatically generated">
            <a:extLst>
              <a:ext uri="{FF2B5EF4-FFF2-40B4-BE49-F238E27FC236}">
                <a16:creationId xmlns:a16="http://schemas.microsoft.com/office/drawing/2014/main" id="{1DF31DB8-00A0-49F7-BAF7-6E70D285EF78}"/>
              </a:ext>
            </a:extLst>
          </p:cNvPr>
          <p:cNvPicPr>
            <a:picLocks noChangeAspect="1"/>
          </p:cNvPicPr>
          <p:nvPr/>
        </p:nvPicPr>
        <p:blipFill>
          <a:blip r:embed="rId2"/>
          <a:stretch>
            <a:fillRect/>
          </a:stretch>
        </p:blipFill>
        <p:spPr>
          <a:xfrm>
            <a:off x="1541362" y="2188639"/>
            <a:ext cx="9186440" cy="551608"/>
          </a:xfrm>
          <a:prstGeom prst="rect">
            <a:avLst/>
          </a:prstGeom>
        </p:spPr>
      </p:pic>
      <p:sp>
        <p:nvSpPr>
          <p:cNvPr id="5" name="TextBox 4">
            <a:extLst>
              <a:ext uri="{FF2B5EF4-FFF2-40B4-BE49-F238E27FC236}">
                <a16:creationId xmlns:a16="http://schemas.microsoft.com/office/drawing/2014/main" id="{680B9433-3F76-44AC-8B3A-0C05E9D3B916}"/>
              </a:ext>
            </a:extLst>
          </p:cNvPr>
          <p:cNvSpPr txBox="1"/>
          <p:nvPr/>
        </p:nvSpPr>
        <p:spPr>
          <a:xfrm>
            <a:off x="1493134" y="1300223"/>
            <a:ext cx="923466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We are  creating empty list and for each iteration we are storing the mean of the random sample selected in that list using .append() method .​</a:t>
            </a:r>
          </a:p>
        </p:txBody>
      </p:sp>
      <p:sp>
        <p:nvSpPr>
          <p:cNvPr id="6" name="TextBox 5">
            <a:extLst>
              <a:ext uri="{FF2B5EF4-FFF2-40B4-BE49-F238E27FC236}">
                <a16:creationId xmlns:a16="http://schemas.microsoft.com/office/drawing/2014/main" id="{07ABDB10-6956-49ED-AFD5-91D5357C25F6}"/>
              </a:ext>
            </a:extLst>
          </p:cNvPr>
          <p:cNvSpPr txBox="1"/>
          <p:nvPr/>
        </p:nvSpPr>
        <p:spPr>
          <a:xfrm>
            <a:off x="1541362" y="3065362"/>
            <a:ext cx="71705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Then we are creating a Data frame from the list obtained above</a:t>
            </a:r>
          </a:p>
        </p:txBody>
      </p:sp>
      <p:pic>
        <p:nvPicPr>
          <p:cNvPr id="7" name="Picture 7">
            <a:extLst>
              <a:ext uri="{FF2B5EF4-FFF2-40B4-BE49-F238E27FC236}">
                <a16:creationId xmlns:a16="http://schemas.microsoft.com/office/drawing/2014/main" id="{1C4A336A-581C-4C43-83DC-502A414B0BF0}"/>
              </a:ext>
            </a:extLst>
          </p:cNvPr>
          <p:cNvPicPr>
            <a:picLocks noChangeAspect="1"/>
          </p:cNvPicPr>
          <p:nvPr/>
        </p:nvPicPr>
        <p:blipFill>
          <a:blip r:embed="rId3"/>
          <a:stretch>
            <a:fillRect/>
          </a:stretch>
        </p:blipFill>
        <p:spPr>
          <a:xfrm>
            <a:off x="1541362" y="3584184"/>
            <a:ext cx="6794339" cy="268365"/>
          </a:xfrm>
          <a:prstGeom prst="rect">
            <a:avLst/>
          </a:prstGeom>
        </p:spPr>
      </p:pic>
      <p:pic>
        <p:nvPicPr>
          <p:cNvPr id="8" name="Picture 8" descr="Table&#10;&#10;Description automatically generated">
            <a:extLst>
              <a:ext uri="{FF2B5EF4-FFF2-40B4-BE49-F238E27FC236}">
                <a16:creationId xmlns:a16="http://schemas.microsoft.com/office/drawing/2014/main" id="{E0067CC2-E19D-4691-B951-B3CFF61E7F34}"/>
              </a:ext>
            </a:extLst>
          </p:cNvPr>
          <p:cNvPicPr>
            <a:picLocks noChangeAspect="1"/>
          </p:cNvPicPr>
          <p:nvPr/>
        </p:nvPicPr>
        <p:blipFill>
          <a:blip r:embed="rId4"/>
          <a:stretch>
            <a:fillRect/>
          </a:stretch>
        </p:blipFill>
        <p:spPr>
          <a:xfrm>
            <a:off x="1541362" y="3932274"/>
            <a:ext cx="2743200" cy="2774515"/>
          </a:xfrm>
          <a:prstGeom prst="rect">
            <a:avLst/>
          </a:prstGeom>
        </p:spPr>
      </p:pic>
      <p:pic>
        <p:nvPicPr>
          <p:cNvPr id="9" name="Picture 8">
            <a:extLst>
              <a:ext uri="{FF2B5EF4-FFF2-40B4-BE49-F238E27FC236}">
                <a16:creationId xmlns:a16="http://schemas.microsoft.com/office/drawing/2014/main" id="{88CC7957-A126-445B-9D62-59731D02A49D}"/>
              </a:ext>
            </a:extLst>
          </p:cNvPr>
          <p:cNvPicPr>
            <a:picLocks noChangeAspect="1"/>
          </p:cNvPicPr>
          <p:nvPr/>
        </p:nvPicPr>
        <p:blipFill>
          <a:blip r:embed="rId5"/>
          <a:stretch>
            <a:fillRect/>
          </a:stretch>
        </p:blipFill>
        <p:spPr>
          <a:xfrm>
            <a:off x="941830" y="523484"/>
            <a:ext cx="459149" cy="459149"/>
          </a:xfrm>
          <a:prstGeom prst="rect">
            <a:avLst/>
          </a:prstGeom>
        </p:spPr>
      </p:pic>
    </p:spTree>
    <p:extLst>
      <p:ext uri="{BB962C8B-B14F-4D97-AF65-F5344CB8AC3E}">
        <p14:creationId xmlns:p14="http://schemas.microsoft.com/office/powerpoint/2010/main" val="8177478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939CE-927F-4243-8AF9-517F17074170}"/>
              </a:ext>
            </a:extLst>
          </p:cNvPr>
          <p:cNvSpPr>
            <a:spLocks noGrp="1"/>
          </p:cNvSpPr>
          <p:nvPr>
            <p:ph type="title"/>
          </p:nvPr>
        </p:nvSpPr>
        <p:spPr>
          <a:xfrm>
            <a:off x="1116351" y="609600"/>
            <a:ext cx="5945738" cy="1093326"/>
          </a:xfrm>
        </p:spPr>
        <p:txBody>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US" dirty="0"/>
          </a:p>
        </p:txBody>
      </p:sp>
      <p:pic>
        <p:nvPicPr>
          <p:cNvPr id="5" name="Picture 4">
            <a:extLst>
              <a:ext uri="{FF2B5EF4-FFF2-40B4-BE49-F238E27FC236}">
                <a16:creationId xmlns:a16="http://schemas.microsoft.com/office/drawing/2014/main" id="{3870AFFC-5B2C-4014-9151-923EEB97434C}"/>
              </a:ext>
            </a:extLst>
          </p:cNvPr>
          <p:cNvPicPr>
            <a:picLocks noChangeAspect="1"/>
          </p:cNvPicPr>
          <p:nvPr/>
        </p:nvPicPr>
        <p:blipFill>
          <a:blip r:embed="rId2"/>
          <a:stretch>
            <a:fillRect/>
          </a:stretch>
        </p:blipFill>
        <p:spPr>
          <a:xfrm>
            <a:off x="886776" y="931652"/>
            <a:ext cx="459149" cy="459149"/>
          </a:xfrm>
          <a:prstGeom prst="rect">
            <a:avLst/>
          </a:prstGeom>
        </p:spPr>
      </p:pic>
      <p:sp>
        <p:nvSpPr>
          <p:cNvPr id="6" name="TextBox 5">
            <a:extLst>
              <a:ext uri="{FF2B5EF4-FFF2-40B4-BE49-F238E27FC236}">
                <a16:creationId xmlns:a16="http://schemas.microsoft.com/office/drawing/2014/main" id="{1BDD2D5B-C7E0-46DF-BB0E-B7736D5F05B2}"/>
              </a:ext>
            </a:extLst>
          </p:cNvPr>
          <p:cNvSpPr txBox="1"/>
          <p:nvPr/>
        </p:nvSpPr>
        <p:spPr>
          <a:xfrm>
            <a:off x="1425879" y="15928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Commercial Hospital</a:t>
            </a:r>
          </a:p>
        </p:txBody>
      </p:sp>
      <p:sp>
        <p:nvSpPr>
          <p:cNvPr id="7" name="TextBox 6">
            <a:extLst>
              <a:ext uri="{FF2B5EF4-FFF2-40B4-BE49-F238E27FC236}">
                <a16:creationId xmlns:a16="http://schemas.microsoft.com/office/drawing/2014/main" id="{5E9C4DDA-C75A-45A4-99BE-72090D623654}"/>
              </a:ext>
            </a:extLst>
          </p:cNvPr>
          <p:cNvSpPr txBox="1"/>
          <p:nvPr/>
        </p:nvSpPr>
        <p:spPr>
          <a:xfrm>
            <a:off x="5246317" y="1665962"/>
            <a:ext cx="54676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CEDBE6"/>
                </a:solidFill>
              </a:rPr>
              <a:t>Statistics and Plot of the Mean Distribution Obtained</a:t>
            </a:r>
            <a:endParaRPr lang="en-GB"/>
          </a:p>
        </p:txBody>
      </p:sp>
      <p:pic>
        <p:nvPicPr>
          <p:cNvPr id="8" name="Picture 8" descr="Table&#10;&#10;Description automatically generated">
            <a:extLst>
              <a:ext uri="{FF2B5EF4-FFF2-40B4-BE49-F238E27FC236}">
                <a16:creationId xmlns:a16="http://schemas.microsoft.com/office/drawing/2014/main" id="{EFFA3686-B525-4AF6-AF4A-6A6C4C26BCFF}"/>
              </a:ext>
            </a:extLst>
          </p:cNvPr>
          <p:cNvPicPr>
            <a:picLocks noChangeAspect="1"/>
          </p:cNvPicPr>
          <p:nvPr/>
        </p:nvPicPr>
        <p:blipFill>
          <a:blip r:embed="rId3"/>
          <a:stretch>
            <a:fillRect/>
          </a:stretch>
        </p:blipFill>
        <p:spPr>
          <a:xfrm>
            <a:off x="1728592" y="2933978"/>
            <a:ext cx="3212926" cy="2827194"/>
          </a:xfrm>
          <a:prstGeom prst="rect">
            <a:avLst/>
          </a:prstGeom>
        </p:spPr>
      </p:pic>
      <p:pic>
        <p:nvPicPr>
          <p:cNvPr id="9" name="Picture 9" descr="Chart, line chart&#10;&#10;Description automatically generated">
            <a:extLst>
              <a:ext uri="{FF2B5EF4-FFF2-40B4-BE49-F238E27FC236}">
                <a16:creationId xmlns:a16="http://schemas.microsoft.com/office/drawing/2014/main" id="{F1D63C8C-13F2-4E28-9739-CE94152D3EC7}"/>
              </a:ext>
            </a:extLst>
          </p:cNvPr>
          <p:cNvPicPr>
            <a:picLocks noChangeAspect="1"/>
          </p:cNvPicPr>
          <p:nvPr/>
        </p:nvPicPr>
        <p:blipFill>
          <a:blip r:embed="rId4"/>
          <a:stretch>
            <a:fillRect/>
          </a:stretch>
        </p:blipFill>
        <p:spPr>
          <a:xfrm>
            <a:off x="6384099" y="2931619"/>
            <a:ext cx="4956130" cy="2790160"/>
          </a:xfrm>
          <a:prstGeom prst="rect">
            <a:avLst/>
          </a:prstGeom>
        </p:spPr>
      </p:pic>
    </p:spTree>
    <p:extLst>
      <p:ext uri="{BB962C8B-B14F-4D97-AF65-F5344CB8AC3E}">
        <p14:creationId xmlns:p14="http://schemas.microsoft.com/office/powerpoint/2010/main" val="717413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FF05-2597-4259-BBA5-2A40A6B5283B}"/>
              </a:ext>
            </a:extLst>
          </p:cNvPr>
          <p:cNvSpPr>
            <a:spLocks noGrp="1"/>
          </p:cNvSpPr>
          <p:nvPr>
            <p:ph type="title"/>
          </p:nvPr>
        </p:nvSpPr>
        <p:spPr>
          <a:xfrm>
            <a:off x="1055715" y="546564"/>
            <a:ext cx="5232517" cy="520237"/>
          </a:xfrm>
        </p:spPr>
        <p:txBody>
          <a:bodyPr>
            <a:normAutofit fontScale="90000"/>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a:p>
        </p:txBody>
      </p:sp>
      <p:sp>
        <p:nvSpPr>
          <p:cNvPr id="3" name="Content Placeholder 2">
            <a:extLst>
              <a:ext uri="{FF2B5EF4-FFF2-40B4-BE49-F238E27FC236}">
                <a16:creationId xmlns:a16="http://schemas.microsoft.com/office/drawing/2014/main" id="{06EAB511-D6A1-4F4D-8240-F1DD57696E82}"/>
              </a:ext>
            </a:extLst>
          </p:cNvPr>
          <p:cNvSpPr>
            <a:spLocks noGrp="1"/>
          </p:cNvSpPr>
          <p:nvPr>
            <p:ph idx="1"/>
          </p:nvPr>
        </p:nvSpPr>
        <p:spPr>
          <a:xfrm>
            <a:off x="671405" y="1898593"/>
            <a:ext cx="10353762" cy="3060814"/>
          </a:xfrm>
        </p:spPr>
        <p:txBody>
          <a:bodyPr>
            <a:normAutofit/>
          </a:bodyPr>
          <a:lstStyle/>
          <a:p>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Null and Alternate hypothesis :</a:t>
            </a:r>
          </a:p>
          <a:p>
            <a:pPr marL="36900" indent="0">
              <a:buNone/>
            </a:pPr>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    </a:t>
            </a:r>
            <a:r>
              <a:rPr lang="en-US" dirty="0"/>
              <a:t>H₀  : μ₁ = μ₂</a:t>
            </a:r>
          </a:p>
          <a:p>
            <a:pPr marL="36900" indent="0">
              <a:buNone/>
            </a:pPr>
            <a:r>
              <a:rPr lang="en-US" dirty="0"/>
              <a:t>    H₁ : μ₁ ≠ μ₂</a:t>
            </a:r>
          </a:p>
          <a:p>
            <a:pPr marL="36900" indent="0">
              <a:buNone/>
            </a:pPr>
            <a:r>
              <a:rPr lang="en-US" dirty="0"/>
              <a:t>   </a:t>
            </a:r>
          </a:p>
          <a:p>
            <a:pPr marL="36900" indent="0">
              <a:buNone/>
            </a:pPr>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  </a:t>
            </a:r>
            <a:endParaRPr lang="en-IN" dirty="0"/>
          </a:p>
        </p:txBody>
      </p:sp>
      <p:pic>
        <p:nvPicPr>
          <p:cNvPr id="4" name="Picture 3">
            <a:extLst>
              <a:ext uri="{FF2B5EF4-FFF2-40B4-BE49-F238E27FC236}">
                <a16:creationId xmlns:a16="http://schemas.microsoft.com/office/drawing/2014/main" id="{2860A525-9F87-4B6C-BC73-BC54D4F31DED}"/>
              </a:ext>
            </a:extLst>
          </p:cNvPr>
          <p:cNvPicPr>
            <a:picLocks noChangeAspect="1"/>
          </p:cNvPicPr>
          <p:nvPr/>
        </p:nvPicPr>
        <p:blipFill>
          <a:blip r:embed="rId2"/>
          <a:stretch>
            <a:fillRect/>
          </a:stretch>
        </p:blipFill>
        <p:spPr>
          <a:xfrm>
            <a:off x="684220" y="577107"/>
            <a:ext cx="459149" cy="459149"/>
          </a:xfrm>
          <a:prstGeom prst="rect">
            <a:avLst/>
          </a:prstGeom>
        </p:spPr>
      </p:pic>
      <p:sp>
        <p:nvSpPr>
          <p:cNvPr id="5" name="TextBox 4">
            <a:extLst>
              <a:ext uri="{FF2B5EF4-FFF2-40B4-BE49-F238E27FC236}">
                <a16:creationId xmlns:a16="http://schemas.microsoft.com/office/drawing/2014/main" id="{6FAD65CD-E08B-47A1-89FF-FAFD990446F4}"/>
              </a:ext>
            </a:extLst>
          </p:cNvPr>
          <p:cNvSpPr txBox="1"/>
          <p:nvPr/>
        </p:nvSpPr>
        <p:spPr>
          <a:xfrm>
            <a:off x="5631084" y="2177970"/>
            <a:ext cx="72862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H₀: Mean of pop 1 will be equal to the mean of pop 2</a:t>
            </a:r>
          </a:p>
          <a:p>
            <a:r>
              <a:rPr lang="en-US" dirty="0"/>
              <a:t>H₁: Mean of pop 1 will be different from the</a:t>
            </a:r>
          </a:p>
          <a:p>
            <a:r>
              <a:rPr lang="en-US" dirty="0"/>
              <a:t>mean of pop 2</a:t>
            </a:r>
          </a:p>
        </p:txBody>
      </p:sp>
      <p:sp>
        <p:nvSpPr>
          <p:cNvPr id="6" name="TextBox 5">
            <a:extLst>
              <a:ext uri="{FF2B5EF4-FFF2-40B4-BE49-F238E27FC236}">
                <a16:creationId xmlns:a16="http://schemas.microsoft.com/office/drawing/2014/main" id="{D68DB3D2-E0E4-42E5-AB34-90B91E979424}"/>
              </a:ext>
            </a:extLst>
          </p:cNvPr>
          <p:cNvSpPr txBox="1"/>
          <p:nvPr/>
        </p:nvSpPr>
        <p:spPr>
          <a:xfrm>
            <a:off x="1141131" y="4078147"/>
            <a:ext cx="58297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Two Sample z-Test for the Means</a:t>
            </a:r>
          </a:p>
        </p:txBody>
      </p:sp>
      <p:sp>
        <p:nvSpPr>
          <p:cNvPr id="7" name="TextBox 6">
            <a:extLst>
              <a:ext uri="{FF2B5EF4-FFF2-40B4-BE49-F238E27FC236}">
                <a16:creationId xmlns:a16="http://schemas.microsoft.com/office/drawing/2014/main" id="{FFA2E101-CD11-4B3E-B87A-29A739A41FF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58275F-F07B-4155-9342-0D7C2AEBFA1C}"/>
                  </a:ext>
                </a:extLst>
              </p:cNvPr>
              <p:cNvSpPr txBox="1"/>
              <p:nvPr/>
            </p:nvSpPr>
            <p:spPr>
              <a:xfrm>
                <a:off x="829888" y="4562281"/>
                <a:ext cx="3894512" cy="4962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𝜇</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r>
                            <a:rPr lang="en-IN" i="0">
                              <a:latin typeface="Cambria Math" panose="02040503050406030204" pitchFamily="18" charset="0"/>
                            </a:rPr>
                            <m:t>2</m:t>
                          </m:r>
                        </m:sub>
                      </m:sSub>
                    </m:oMath>
                  </m:oMathPara>
                </a14:m>
                <a:endParaRPr lang="en-IN" dirty="0"/>
              </a:p>
            </p:txBody>
          </p:sp>
        </mc:Choice>
        <mc:Fallback xmlns="">
          <p:sp>
            <p:nvSpPr>
              <p:cNvPr id="9" name="TextBox 8">
                <a:extLst>
                  <a:ext uri="{FF2B5EF4-FFF2-40B4-BE49-F238E27FC236}">
                    <a16:creationId xmlns:a16="http://schemas.microsoft.com/office/drawing/2014/main" id="{E958275F-F07B-4155-9342-0D7C2AEBFA1C}"/>
                  </a:ext>
                </a:extLst>
              </p:cNvPr>
              <p:cNvSpPr txBox="1">
                <a:spLocks noRot="1" noChangeAspect="1" noMove="1" noResize="1" noEditPoints="1" noAdjustHandles="1" noChangeArrowheads="1" noChangeShapeType="1" noTextEdit="1"/>
              </p:cNvSpPr>
              <p:nvPr/>
            </p:nvSpPr>
            <p:spPr>
              <a:xfrm>
                <a:off x="829888" y="4562281"/>
                <a:ext cx="3894512" cy="4962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9574D1-6298-49A0-A2A0-8DE15F8C00B2}"/>
                  </a:ext>
                </a:extLst>
              </p:cNvPr>
              <p:cNvSpPr txBox="1"/>
              <p:nvPr/>
            </p:nvSpPr>
            <p:spPr>
              <a:xfrm>
                <a:off x="921328" y="5322721"/>
                <a:ext cx="3803072"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Sub>
                      <m:r>
                        <a:rPr lang="en-IN" i="0">
                          <a:latin typeface="Cambria Math" panose="02040503050406030204" pitchFamily="18" charset="0"/>
                        </a:rPr>
                        <m:t>=</m:t>
                      </m:r>
                      <m:rad>
                        <m:radPr>
                          <m:degHide m:val="on"/>
                          <m:ctrlPr>
                            <a:rPr lang="en-IN" i="1">
                              <a:solidFill>
                                <a:srgbClr val="836967"/>
                              </a:solidFill>
                              <a:latin typeface="Cambria Math" panose="02040503050406030204" pitchFamily="18" charset="0"/>
                            </a:rPr>
                          </m:ctrlPr>
                        </m:radPr>
                        <m:deg/>
                        <m:e>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sub>
                            <m:sup>
                              <m:r>
                                <a:rPr lang="en-IN" i="0">
                                  <a:latin typeface="Cambria Math" panose="02040503050406030204" pitchFamily="18" charset="0"/>
                                </a:rPr>
                                <m:t>2</m:t>
                              </m:r>
                            </m:sup>
                          </m:sSubSup>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up>
                              <m:r>
                                <a:rPr lang="en-IN" i="0">
                                  <a:latin typeface="Cambria Math" panose="02040503050406030204" pitchFamily="18" charset="0"/>
                                </a:rPr>
                                <m:t>2</m:t>
                              </m:r>
                            </m:sup>
                          </m:sSubSup>
                        </m:e>
                      </m:rad>
                      <m:r>
                        <a:rPr lang="en-IN" i="0">
                          <a:latin typeface="Cambria Math" panose="02040503050406030204" pitchFamily="18" charset="0"/>
                        </a:rPr>
                        <m:t>=</m:t>
                      </m:r>
                      <m:rad>
                        <m:radPr>
                          <m:degHide m:val="on"/>
                          <m:ctrlPr>
                            <a:rPr lang="en-IN" i="1">
                              <a:solidFill>
                                <a:srgbClr val="836967"/>
                              </a:solidFill>
                              <a:latin typeface="Cambria Math" panose="02040503050406030204" pitchFamily="18" charset="0"/>
                            </a:rPr>
                          </m:ctrlPr>
                        </m:radPr>
                        <m:deg/>
                        <m:e>
                          <m:f>
                            <m:fPr>
                              <m:ctrlPr>
                                <a:rPr lang="en-IN" i="1">
                                  <a:solidFill>
                                    <a:srgbClr val="836967"/>
                                  </a:solidFill>
                                  <a:latin typeface="Cambria Math" panose="02040503050406030204" pitchFamily="18" charset="0"/>
                                </a:rPr>
                              </m:ctrlPr>
                            </m:fPr>
                            <m:num>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1</m:t>
                                  </m:r>
                                </m:sub>
                                <m:sup>
                                  <m:r>
                                    <a:rPr lang="en-IN" i="0">
                                      <a:latin typeface="Cambria Math" panose="02040503050406030204" pitchFamily="18" charset="0"/>
                                    </a:rPr>
                                    <m:t>2</m:t>
                                  </m:r>
                                </m:sup>
                              </m:sSubSup>
                            </m:num>
                            <m:den>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𝑛</m:t>
                                  </m:r>
                                </m:e>
                                <m:sub>
                                  <m:r>
                                    <a:rPr lang="en-IN" i="0">
                                      <a:latin typeface="Cambria Math" panose="02040503050406030204" pitchFamily="18" charset="0"/>
                                    </a:rPr>
                                    <m:t>1</m:t>
                                  </m:r>
                                </m:sub>
                              </m:sSub>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2</m:t>
                                  </m:r>
                                </m:sub>
                                <m:sup>
                                  <m:r>
                                    <a:rPr lang="en-IN" i="0">
                                      <a:latin typeface="Cambria Math" panose="02040503050406030204" pitchFamily="18" charset="0"/>
                                    </a:rPr>
                                    <m:t>2</m:t>
                                  </m:r>
                                </m:sup>
                              </m:sSubSup>
                            </m:num>
                            <m:den>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𝑛</m:t>
                                  </m:r>
                                </m:e>
                                <m:sub>
                                  <m:r>
                                    <a:rPr lang="en-IN" i="0">
                                      <a:latin typeface="Cambria Math" panose="02040503050406030204" pitchFamily="18" charset="0"/>
                                    </a:rPr>
                                    <m:t>2</m:t>
                                  </m:r>
                                </m:sub>
                              </m:sSub>
                            </m:den>
                          </m:f>
                        </m:e>
                      </m:rad>
                    </m:oMath>
                  </m:oMathPara>
                </a14:m>
                <a:endParaRPr lang="en-IN" dirty="0"/>
              </a:p>
            </p:txBody>
          </p:sp>
        </mc:Choice>
        <mc:Fallback xmlns="">
          <p:sp>
            <p:nvSpPr>
              <p:cNvPr id="11" name="TextBox 10">
                <a:extLst>
                  <a:ext uri="{FF2B5EF4-FFF2-40B4-BE49-F238E27FC236}">
                    <a16:creationId xmlns:a16="http://schemas.microsoft.com/office/drawing/2014/main" id="{C59574D1-6298-49A0-A2A0-8DE15F8C00B2}"/>
                  </a:ext>
                </a:extLst>
              </p:cNvPr>
              <p:cNvSpPr txBox="1">
                <a:spLocks noRot="1" noChangeAspect="1" noMove="1" noResize="1" noEditPoints="1" noAdjustHandles="1" noChangeArrowheads="1" noChangeShapeType="1" noTextEdit="1"/>
              </p:cNvSpPr>
              <p:nvPr/>
            </p:nvSpPr>
            <p:spPr>
              <a:xfrm>
                <a:off x="921328" y="5322721"/>
                <a:ext cx="3803072" cy="91069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24934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5CA8-2BF6-4DD7-B0EE-726E2C7F401D}"/>
              </a:ext>
            </a:extLst>
          </p:cNvPr>
          <p:cNvSpPr>
            <a:spLocks noGrp="1"/>
          </p:cNvSpPr>
          <p:nvPr>
            <p:ph type="title"/>
          </p:nvPr>
        </p:nvSpPr>
        <p:spPr>
          <a:xfrm>
            <a:off x="899939" y="335280"/>
            <a:ext cx="5465273" cy="800099"/>
          </a:xfrm>
        </p:spPr>
        <p:txBody>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a:p>
        </p:txBody>
      </p:sp>
      <p:sp>
        <p:nvSpPr>
          <p:cNvPr id="3" name="Content Placeholder 2">
            <a:extLst>
              <a:ext uri="{FF2B5EF4-FFF2-40B4-BE49-F238E27FC236}">
                <a16:creationId xmlns:a16="http://schemas.microsoft.com/office/drawing/2014/main" id="{770D5E4B-83CE-4A8E-AB86-BBB48F7355EC}"/>
              </a:ext>
            </a:extLst>
          </p:cNvPr>
          <p:cNvSpPr>
            <a:spLocks noGrp="1"/>
          </p:cNvSpPr>
          <p:nvPr>
            <p:ph idx="1"/>
          </p:nvPr>
        </p:nvSpPr>
        <p:spPr>
          <a:xfrm>
            <a:off x="614537" y="1719003"/>
            <a:ext cx="10353762" cy="1547900"/>
          </a:xfrm>
        </p:spPr>
        <p:txBody>
          <a:bodyPr/>
          <a:lstStyle/>
          <a:p>
            <a:pPr marL="36900" indent="0">
              <a:buNone/>
            </a:pPr>
            <a:r>
              <a:rPr lang="en-US" dirty="0"/>
              <a:t>In the above case:</a:t>
            </a:r>
          </a:p>
          <a:p>
            <a:pPr marL="36900" indent="0">
              <a:buNone/>
            </a:pPr>
            <a:r>
              <a:rPr lang="en-US" dirty="0"/>
              <a:t>μ₁=13001.67                        μ₂=13668.1</a:t>
            </a:r>
            <a:br>
              <a:rPr lang="en-US" dirty="0"/>
            </a:br>
            <a:r>
              <a:rPr lang="el-GR" b="0" i="0" dirty="0">
                <a:solidFill>
                  <a:srgbClr val="BDC1C6"/>
                </a:solidFill>
                <a:effectLst/>
                <a:latin typeface="arial" panose="020B0604020202020204" pitchFamily="34" charset="0"/>
              </a:rPr>
              <a:t>σ</a:t>
            </a:r>
            <a:r>
              <a:rPr lang="en-US" b="0" i="0" dirty="0">
                <a:solidFill>
                  <a:srgbClr val="BDC1C6"/>
                </a:solidFill>
                <a:effectLst/>
                <a:latin typeface="arial" panose="020B0604020202020204" pitchFamily="34" charset="0"/>
              </a:rPr>
              <a:t>₁=753.49                            </a:t>
            </a:r>
            <a:r>
              <a:rPr lang="el-GR" b="0" i="0" dirty="0">
                <a:solidFill>
                  <a:srgbClr val="BDC1C6"/>
                </a:solidFill>
                <a:effectLst/>
                <a:latin typeface="arial" panose="020B0604020202020204" pitchFamily="34" charset="0"/>
              </a:rPr>
              <a:t>σ</a:t>
            </a:r>
            <a:r>
              <a:rPr lang="en-US" dirty="0">
                <a:solidFill>
                  <a:srgbClr val="BDC1C6"/>
                </a:solidFill>
                <a:effectLst/>
                <a:latin typeface="arial" panose="020B0604020202020204" pitchFamily="34" charset="0"/>
              </a:rPr>
              <a:t>₂</a:t>
            </a:r>
            <a:r>
              <a:rPr lang="en-US" b="0" i="0" dirty="0">
                <a:solidFill>
                  <a:srgbClr val="BDC1C6"/>
                </a:solidFill>
                <a:effectLst/>
                <a:latin typeface="arial" panose="020B0604020202020204" pitchFamily="34" charset="0"/>
              </a:rPr>
              <a:t>=745.356</a:t>
            </a:r>
            <a:endParaRPr lang="en-US" dirty="0"/>
          </a:p>
          <a:p>
            <a:pPr marL="36900" indent="0">
              <a:buNone/>
            </a:pP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36900" indent="0">
              <a:buNone/>
            </a:pP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42B44B4-42EA-4268-8E1F-3DA0A04885B0}"/>
                  </a:ext>
                </a:extLst>
              </p:cNvPr>
              <p:cNvSpPr txBox="1"/>
              <p:nvPr/>
            </p:nvSpPr>
            <p:spPr>
              <a:xfrm>
                <a:off x="689351" y="3456380"/>
                <a:ext cx="6002394" cy="494623"/>
              </a:xfrm>
              <a:prstGeom prst="rect">
                <a:avLst/>
              </a:prstGeom>
              <a:noFill/>
            </p:spPr>
            <p:txBody>
              <a:bodyPr wrap="square">
                <a:spAutoFit/>
              </a:bodyPr>
              <a:lstStyle/>
              <a:p>
                <a14:m>
                  <m:oMath xmlns:m="http://schemas.openxmlformats.org/officeDocument/2006/math">
                    <m:sSub>
                      <m:sSubPr>
                        <m:ctrlPr>
                          <a:rPr lang="en-IN" sz="2400" i="1" smtClean="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𝜇</m:t>
                        </m:r>
                      </m:e>
                      <m:sub>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2</m:t>
                            </m:r>
                          </m:sub>
                        </m:sSub>
                      </m:sub>
                    </m:s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𝜇</m:t>
                        </m:r>
                      </m:e>
                      <m:sub>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1</m:t>
                            </m:r>
                          </m:sub>
                        </m:sSub>
                      </m:sub>
                    </m:sSub>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𝜇</m:t>
                        </m:r>
                      </m:e>
                      <m:sub>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2</m:t>
                            </m:r>
                          </m:sub>
                        </m:sSub>
                      </m:sub>
                    </m:s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IN" sz="2400" dirty="0">
                    <a:solidFill>
                      <a:schemeClr val="tx2"/>
                    </a:solidFill>
                    <a:effectLst/>
                    <a:ea typeface="Calibri" panose="020F0502020204030204" pitchFamily="34" charset="0"/>
                    <a:cs typeface="Times New Roman" panose="02020603050405020304" pitchFamily="18" charset="0"/>
                  </a:rPr>
                  <a:t>= -666.43</a:t>
                </a:r>
                <a:endParaRPr lang="en-US" sz="2400" dirty="0">
                  <a:effectLst/>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242B44B4-42EA-4268-8E1F-3DA0A04885B0}"/>
                  </a:ext>
                </a:extLst>
              </p:cNvPr>
              <p:cNvSpPr txBox="1">
                <a:spLocks noRot="1" noChangeAspect="1" noMove="1" noResize="1" noEditPoints="1" noAdjustHandles="1" noChangeArrowheads="1" noChangeShapeType="1" noTextEdit="1"/>
              </p:cNvSpPr>
              <p:nvPr/>
            </p:nvSpPr>
            <p:spPr>
              <a:xfrm>
                <a:off x="689351" y="3456380"/>
                <a:ext cx="6002394" cy="494623"/>
              </a:xfrm>
              <a:prstGeom prst="rect">
                <a:avLst/>
              </a:prstGeom>
              <a:blipFill>
                <a:blip r:embed="rId2"/>
                <a:stretch>
                  <a:fillRect l="-203" t="-9877" b="-2098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8E8B1ED-43C5-4D4F-96C1-0E81CADFDBEB}"/>
              </a:ext>
            </a:extLst>
          </p:cNvPr>
          <p:cNvSpPr txBox="1"/>
          <p:nvPr/>
        </p:nvSpPr>
        <p:spPr>
          <a:xfrm>
            <a:off x="6991004" y="2262120"/>
            <a:ext cx="2019992" cy="461665"/>
          </a:xfrm>
          <a:prstGeom prst="rect">
            <a:avLst/>
          </a:prstGeom>
          <a:noFill/>
        </p:spPr>
        <p:txBody>
          <a:bodyPr wrap="square" rtlCol="0">
            <a:spAutoFit/>
          </a:bodyPr>
          <a:lstStyle/>
          <a:p>
            <a:r>
              <a:rPr lang="en-US" sz="2400" dirty="0"/>
              <a:t>n₁=n₂=50</a:t>
            </a:r>
            <a:endParaRPr lang="en-IN" sz="2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6AA641-8F64-47A7-9918-82630C354E01}"/>
                  </a:ext>
                </a:extLst>
              </p:cNvPr>
              <p:cNvSpPr txBox="1"/>
              <p:nvPr/>
            </p:nvSpPr>
            <p:spPr>
              <a:xfrm>
                <a:off x="614537" y="4256117"/>
                <a:ext cx="3992186" cy="1187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Sub>
                      <m:r>
                        <a:rPr lang="en-IN" i="0">
                          <a:latin typeface="Cambria Math" panose="02040503050406030204" pitchFamily="18" charset="0"/>
                        </a:rPr>
                        <m:t>=</m:t>
                      </m:r>
                      <m:rad>
                        <m:radPr>
                          <m:degHide m:val="on"/>
                          <m:ctrlPr>
                            <a:rPr lang="en-IN" i="1">
                              <a:solidFill>
                                <a:srgbClr val="836967"/>
                              </a:solidFill>
                              <a:latin typeface="Cambria Math" panose="02040503050406030204" pitchFamily="18" charset="0"/>
                            </a:rPr>
                          </m:ctrlPr>
                        </m:radPr>
                        <m:deg/>
                        <m:e>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sub>
                            <m:sup>
                              <m:r>
                                <a:rPr lang="en-IN" i="0">
                                  <a:latin typeface="Cambria Math" panose="02040503050406030204" pitchFamily="18" charset="0"/>
                                </a:rPr>
                                <m:t>2</m:t>
                              </m:r>
                            </m:sup>
                          </m:sSubSup>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up>
                              <m:r>
                                <a:rPr lang="en-IN" i="0">
                                  <a:latin typeface="Cambria Math" panose="02040503050406030204" pitchFamily="18" charset="0"/>
                                </a:rPr>
                                <m:t>2</m:t>
                              </m:r>
                            </m:sup>
                          </m:sSubSup>
                        </m:e>
                      </m:rad>
                      <m:r>
                        <a:rPr lang="en-IN" i="0">
                          <a:latin typeface="Cambria Math" panose="02040503050406030204" pitchFamily="18" charset="0"/>
                        </a:rPr>
                        <m:t>=</m:t>
                      </m:r>
                      <m:rad>
                        <m:radPr>
                          <m:degHide m:val="on"/>
                          <m:ctrlPr>
                            <a:rPr lang="en-IN" i="1">
                              <a:solidFill>
                                <a:srgbClr val="836967"/>
                              </a:solidFill>
                              <a:latin typeface="Cambria Math" panose="02040503050406030204" pitchFamily="18" charset="0"/>
                            </a:rPr>
                          </m:ctrlPr>
                        </m:radPr>
                        <m:deg/>
                        <m:e>
                          <m:f>
                            <m:fPr>
                              <m:ctrlPr>
                                <a:rPr lang="en-IN" i="1">
                                  <a:solidFill>
                                    <a:srgbClr val="836967"/>
                                  </a:solidFill>
                                  <a:latin typeface="Cambria Math" panose="02040503050406030204" pitchFamily="18" charset="0"/>
                                </a:rPr>
                              </m:ctrlPr>
                            </m:fPr>
                            <m:num>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1</m:t>
                                  </m:r>
                                </m:sub>
                                <m:sup>
                                  <m:r>
                                    <a:rPr lang="en-IN" i="0">
                                      <a:latin typeface="Cambria Math" panose="02040503050406030204" pitchFamily="18" charset="0"/>
                                    </a:rPr>
                                    <m:t>2</m:t>
                                  </m:r>
                                </m:sup>
                              </m:sSubSup>
                            </m:num>
                            <m:den>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𝑛</m:t>
                                  </m:r>
                                </m:e>
                                <m:sub>
                                  <m:r>
                                    <a:rPr lang="en-IN" i="0">
                                      <a:latin typeface="Cambria Math" panose="02040503050406030204" pitchFamily="18" charset="0"/>
                                    </a:rPr>
                                    <m:t>1</m:t>
                                  </m:r>
                                </m:sub>
                              </m:sSub>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2</m:t>
                                  </m:r>
                                </m:sub>
                                <m:sup>
                                  <m:r>
                                    <a:rPr lang="en-IN" i="0">
                                      <a:latin typeface="Cambria Math" panose="02040503050406030204" pitchFamily="18" charset="0"/>
                                    </a:rPr>
                                    <m:t>2</m:t>
                                  </m:r>
                                </m:sup>
                              </m:sSubSup>
                            </m:num>
                            <m:den>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𝑛</m:t>
                                  </m:r>
                                </m:e>
                                <m:sub>
                                  <m:r>
                                    <a:rPr lang="en-IN" i="0">
                                      <a:latin typeface="Cambria Math" panose="02040503050406030204" pitchFamily="18" charset="0"/>
                                    </a:rPr>
                                    <m:t>2</m:t>
                                  </m:r>
                                </m:sub>
                              </m:sSub>
                            </m:den>
                          </m:f>
                        </m:e>
                      </m:rad>
                    </m:oMath>
                  </m:oMathPara>
                </a14:m>
                <a:endParaRPr lang="en-US" dirty="0"/>
              </a:p>
              <a:p>
                <a:r>
                  <a:rPr lang="en-IN" dirty="0"/>
                  <a:t>                =150.34</a:t>
                </a:r>
              </a:p>
            </p:txBody>
          </p:sp>
        </mc:Choice>
        <mc:Fallback xmlns="">
          <p:sp>
            <p:nvSpPr>
              <p:cNvPr id="10" name="TextBox 9">
                <a:extLst>
                  <a:ext uri="{FF2B5EF4-FFF2-40B4-BE49-F238E27FC236}">
                    <a16:creationId xmlns:a16="http://schemas.microsoft.com/office/drawing/2014/main" id="{E26AA641-8F64-47A7-9918-82630C354E01}"/>
                  </a:ext>
                </a:extLst>
              </p:cNvPr>
              <p:cNvSpPr txBox="1">
                <a:spLocks noRot="1" noChangeAspect="1" noMove="1" noResize="1" noEditPoints="1" noAdjustHandles="1" noChangeArrowheads="1" noChangeShapeType="1" noTextEdit="1"/>
              </p:cNvSpPr>
              <p:nvPr/>
            </p:nvSpPr>
            <p:spPr>
              <a:xfrm>
                <a:off x="614537" y="4256117"/>
                <a:ext cx="3992186" cy="1187697"/>
              </a:xfrm>
              <a:prstGeom prst="rect">
                <a:avLst/>
              </a:prstGeom>
              <a:blipFill>
                <a:blip r:embed="rId3"/>
                <a:stretch>
                  <a:fillRect b="-71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677882-C3E6-4315-BF63-E6EC7AF45B9A}"/>
                  </a:ext>
                </a:extLst>
              </p:cNvPr>
              <p:cNvSpPr txBox="1"/>
              <p:nvPr/>
            </p:nvSpPr>
            <p:spPr>
              <a:xfrm>
                <a:off x="430184" y="5443814"/>
                <a:ext cx="6097384" cy="942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𝑧</m:t>
                      </m:r>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d>
                            <m:dPr>
                              <m:ctrlPr>
                                <a:rPr lang="en-IN" i="1">
                                  <a:solidFill>
                                    <a:srgbClr val="836967"/>
                                  </a:solidFill>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𝑥</m:t>
                                      </m:r>
                                    </m:e>
                                    <m:lim>
                                      <m:r>
                                        <a:rPr lang="en-IN" i="0">
                                          <a:latin typeface="Cambria Math" panose="02040503050406030204" pitchFamily="18" charset="0"/>
                                        </a:rPr>
                                        <m:t>‾</m:t>
                                      </m:r>
                                    </m:lim>
                                  </m:limUpp>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𝑥</m:t>
                                      </m:r>
                                    </m:e>
                                    <m:lim>
                                      <m:r>
                                        <a:rPr lang="en-IN" i="0">
                                          <a:latin typeface="Cambria Math" panose="02040503050406030204" pitchFamily="18" charset="0"/>
                                        </a:rPr>
                                        <m:t>‾</m:t>
                                      </m:r>
                                    </m:lim>
                                  </m:limUpp>
                                </m:e>
                                <m:sub>
                                  <m:r>
                                    <a:rPr lang="en-IN" i="0">
                                      <a:latin typeface="Cambria Math" panose="02040503050406030204" pitchFamily="18" charset="0"/>
                                    </a:rPr>
                                    <m:t>2</m:t>
                                  </m:r>
                                </m:sub>
                              </m:sSub>
                            </m:e>
                          </m:d>
                          <m:r>
                            <a:rPr lang="en-IN" i="0">
                              <a:latin typeface="Cambria Math" panose="02040503050406030204" pitchFamily="18" charset="0"/>
                            </a:rPr>
                            <m:t>−</m:t>
                          </m:r>
                          <m:d>
                            <m:dPr>
                              <m:ctrlPr>
                                <a:rPr lang="en-IN" i="1">
                                  <a:solidFill>
                                    <a:srgbClr val="836967"/>
                                  </a:solidFill>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r>
                                    <a:rPr lang="en-IN" i="0">
                                      <a:latin typeface="Cambria Math" panose="02040503050406030204" pitchFamily="18" charset="0"/>
                                    </a:rPr>
                                    <m:t>2</m:t>
                                  </m:r>
                                </m:sub>
                              </m:sSub>
                            </m:e>
                          </m:d>
                        </m:num>
                        <m:den>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𝜎</m:t>
                              </m:r>
                            </m:e>
                            <m:sub>
                              <m:acc>
                                <m:accPr>
                                  <m:chr m:val="̅"/>
                                  <m:ctrlPr>
                                    <a:rPr lang="en-IN" i="1">
                                      <a:solidFill>
                                        <a:srgbClr val="836967"/>
                                      </a:solidFill>
                                      <a:latin typeface="Cambria Math" panose="02040503050406030204" pitchFamily="18" charset="0"/>
                                    </a:rPr>
                                  </m:ctrlPr>
                                </m:acc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0">
                                          <a:latin typeface="Cambria Math" panose="02040503050406030204" pitchFamily="18" charset="0"/>
                                        </a:rPr>
                                        <m:t>1</m:t>
                                      </m:r>
                                    </m:sub>
                                  </m:sSub>
                                </m:e>
                              </m:acc>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𝑥</m:t>
                                      </m:r>
                                    </m:e>
                                    <m:lim>
                                      <m:r>
                                        <a:rPr lang="en-IN" i="0">
                                          <a:latin typeface="Cambria Math" panose="02040503050406030204" pitchFamily="18" charset="0"/>
                                        </a:rPr>
                                        <m:t>‾</m:t>
                                      </m:r>
                                    </m:lim>
                                  </m:limUpp>
                                </m:e>
                                <m:sub>
                                  <m:r>
                                    <a:rPr lang="en-IN" i="0">
                                      <a:latin typeface="Cambria Math" panose="02040503050406030204" pitchFamily="18" charset="0"/>
                                    </a:rPr>
                                    <m:t>2</m:t>
                                  </m:r>
                                </m:sub>
                              </m:sSub>
                            </m:sub>
                          </m:sSub>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US" b="0" i="1" smtClean="0">
                              <a:solidFill>
                                <a:srgbClr val="836967"/>
                              </a:solidFill>
                              <a:latin typeface="Cambria Math" panose="02040503050406030204" pitchFamily="18" charset="0"/>
                            </a:rPr>
                            <m:t>−666.43</m:t>
                          </m:r>
                        </m:num>
                        <m:den>
                          <m:r>
                            <a:rPr lang="en-US" b="0" i="0" smtClean="0">
                              <a:latin typeface="Cambria Math" panose="02040503050406030204" pitchFamily="18" charset="0"/>
                            </a:rPr>
                            <m:t>150.34</m:t>
                          </m:r>
                        </m:den>
                      </m:f>
                      <m:r>
                        <a:rPr lang="en-IN" i="0">
                          <a:latin typeface="Cambria Math" panose="02040503050406030204" pitchFamily="18" charset="0"/>
                        </a:rPr>
                        <m:t>≈</m:t>
                      </m:r>
                      <m:r>
                        <a:rPr lang="en-US" b="0" i="0" smtClean="0">
                          <a:latin typeface="Cambria Math" panose="02040503050406030204" pitchFamily="18" charset="0"/>
                        </a:rPr>
                        <m:t>−4.43</m:t>
                      </m:r>
                    </m:oMath>
                  </m:oMathPara>
                </a14:m>
                <a:endParaRPr lang="en-IN" dirty="0"/>
              </a:p>
            </p:txBody>
          </p:sp>
        </mc:Choice>
        <mc:Fallback xmlns="">
          <p:sp>
            <p:nvSpPr>
              <p:cNvPr id="12" name="TextBox 11">
                <a:extLst>
                  <a:ext uri="{FF2B5EF4-FFF2-40B4-BE49-F238E27FC236}">
                    <a16:creationId xmlns:a16="http://schemas.microsoft.com/office/drawing/2014/main" id="{41677882-C3E6-4315-BF63-E6EC7AF45B9A}"/>
                  </a:ext>
                </a:extLst>
              </p:cNvPr>
              <p:cNvSpPr txBox="1">
                <a:spLocks noRot="1" noChangeAspect="1" noMove="1" noResize="1" noEditPoints="1" noAdjustHandles="1" noChangeArrowheads="1" noChangeShapeType="1" noTextEdit="1"/>
              </p:cNvSpPr>
              <p:nvPr/>
            </p:nvSpPr>
            <p:spPr>
              <a:xfrm>
                <a:off x="430184" y="5443814"/>
                <a:ext cx="6097384" cy="942822"/>
              </a:xfrm>
              <a:prstGeom prst="rect">
                <a:avLst/>
              </a:prstGeom>
              <a:blipFill>
                <a:blip r:embed="rId4"/>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53921A4-1EB7-459E-AE9A-7D8A40FF25D2}"/>
              </a:ext>
            </a:extLst>
          </p:cNvPr>
          <p:cNvPicPr>
            <a:picLocks noChangeAspect="1"/>
          </p:cNvPicPr>
          <p:nvPr/>
        </p:nvPicPr>
        <p:blipFill>
          <a:blip r:embed="rId5"/>
          <a:stretch>
            <a:fillRect/>
          </a:stretch>
        </p:blipFill>
        <p:spPr>
          <a:xfrm>
            <a:off x="337250" y="449523"/>
            <a:ext cx="562689" cy="562689"/>
          </a:xfrm>
          <a:prstGeom prst="rect">
            <a:avLst/>
          </a:prstGeom>
        </p:spPr>
      </p:pic>
    </p:spTree>
    <p:extLst>
      <p:ext uri="{BB962C8B-B14F-4D97-AF65-F5344CB8AC3E}">
        <p14:creationId xmlns:p14="http://schemas.microsoft.com/office/powerpoint/2010/main" val="38539098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18C8-65D6-4DCA-9C22-8B51AF409AC7}"/>
              </a:ext>
            </a:extLst>
          </p:cNvPr>
          <p:cNvSpPr>
            <a:spLocks noGrp="1"/>
          </p:cNvSpPr>
          <p:nvPr>
            <p:ph type="title"/>
          </p:nvPr>
        </p:nvSpPr>
        <p:spPr>
          <a:xfrm>
            <a:off x="583622" y="455123"/>
            <a:ext cx="5556713" cy="611678"/>
          </a:xfrm>
        </p:spPr>
        <p:txBody>
          <a:bodyPr>
            <a:normAutofit fontScale="90000"/>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dirty="0"/>
          </a:p>
        </p:txBody>
      </p:sp>
      <p:sp>
        <p:nvSpPr>
          <p:cNvPr id="3" name="Content Placeholder 2">
            <a:extLst>
              <a:ext uri="{FF2B5EF4-FFF2-40B4-BE49-F238E27FC236}">
                <a16:creationId xmlns:a16="http://schemas.microsoft.com/office/drawing/2014/main" id="{09FA3FD4-B8E5-4A1C-A430-7E8B7AA69C12}"/>
              </a:ext>
            </a:extLst>
          </p:cNvPr>
          <p:cNvSpPr>
            <a:spLocks noGrp="1"/>
          </p:cNvSpPr>
          <p:nvPr>
            <p:ph idx="1"/>
          </p:nvPr>
        </p:nvSpPr>
        <p:spPr/>
        <p:txBody>
          <a:bodyPr/>
          <a:lstStyle/>
          <a:p>
            <a:r>
              <a:rPr lang="en-IN" dirty="0"/>
              <a:t>Since z-value doesn’t lie in the region of -1.96 to +1.96 (taking </a:t>
            </a:r>
            <a:r>
              <a:rPr lang="en-US" dirty="0"/>
              <a:t>ɑ</a:t>
            </a:r>
            <a:r>
              <a:rPr lang="en-IN" dirty="0"/>
              <a:t> = 0.05) so we can reject the null hypothesis.</a:t>
            </a:r>
          </a:p>
        </p:txBody>
      </p:sp>
      <p:pic>
        <p:nvPicPr>
          <p:cNvPr id="5" name="Picture 4">
            <a:extLst>
              <a:ext uri="{FF2B5EF4-FFF2-40B4-BE49-F238E27FC236}">
                <a16:creationId xmlns:a16="http://schemas.microsoft.com/office/drawing/2014/main" id="{457F723F-41DA-44C2-9F09-5310E5979EB2}"/>
              </a:ext>
            </a:extLst>
          </p:cNvPr>
          <p:cNvPicPr>
            <a:picLocks noChangeAspect="1"/>
          </p:cNvPicPr>
          <p:nvPr/>
        </p:nvPicPr>
        <p:blipFill>
          <a:blip r:embed="rId2"/>
          <a:stretch>
            <a:fillRect/>
          </a:stretch>
        </p:blipFill>
        <p:spPr>
          <a:xfrm>
            <a:off x="363075" y="455123"/>
            <a:ext cx="611678" cy="611678"/>
          </a:xfrm>
          <a:prstGeom prst="rect">
            <a:avLst/>
          </a:prstGeom>
        </p:spPr>
      </p:pic>
    </p:spTree>
    <p:extLst>
      <p:ext uri="{BB962C8B-B14F-4D97-AF65-F5344CB8AC3E}">
        <p14:creationId xmlns:p14="http://schemas.microsoft.com/office/powerpoint/2010/main" val="2394907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7884-D52B-4433-98EB-9E5B651724C5}"/>
              </a:ext>
            </a:extLst>
          </p:cNvPr>
          <p:cNvSpPr>
            <a:spLocks noGrp="1"/>
          </p:cNvSpPr>
          <p:nvPr>
            <p:ph type="title"/>
          </p:nvPr>
        </p:nvSpPr>
        <p:spPr>
          <a:xfrm>
            <a:off x="741781" y="380308"/>
            <a:ext cx="5348895" cy="686493"/>
          </a:xfrm>
        </p:spPr>
        <p:txBody>
          <a:bodyPr>
            <a:normAutofit fontScale="90000"/>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dirty="0"/>
          </a:p>
        </p:txBody>
      </p:sp>
      <p:sp>
        <p:nvSpPr>
          <p:cNvPr id="3" name="Content Placeholder 2">
            <a:extLst>
              <a:ext uri="{FF2B5EF4-FFF2-40B4-BE49-F238E27FC236}">
                <a16:creationId xmlns:a16="http://schemas.microsoft.com/office/drawing/2014/main" id="{231441B8-6F34-480A-AE2B-3E3A0A4B2015}"/>
              </a:ext>
            </a:extLst>
          </p:cNvPr>
          <p:cNvSpPr>
            <a:spLocks noGrp="1"/>
          </p:cNvSpPr>
          <p:nvPr>
            <p:ph idx="1"/>
          </p:nvPr>
        </p:nvSpPr>
        <p:spPr/>
        <p:txBody>
          <a:bodyPr/>
          <a:lstStyle/>
          <a:p>
            <a:pPr indent="-305435"/>
            <a:r>
              <a:rPr lang="en-GB"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For Medical Oncology</a:t>
            </a:r>
          </a:p>
          <a:p>
            <a:pPr indent="-305435"/>
            <a:r>
              <a:rPr lang="en-GB"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For Government  Hospitals</a:t>
            </a:r>
          </a:p>
          <a:p>
            <a:pPr indent="-305435"/>
            <a:endParaRPr lang="en-GB"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3">
            <a:extLst>
              <a:ext uri="{FF2B5EF4-FFF2-40B4-BE49-F238E27FC236}">
                <a16:creationId xmlns:a16="http://schemas.microsoft.com/office/drawing/2014/main" id="{6E807601-8BA2-49D9-A298-3F45CF8F3415}"/>
              </a:ext>
            </a:extLst>
          </p:cNvPr>
          <p:cNvPicPr>
            <a:picLocks noChangeAspect="1"/>
          </p:cNvPicPr>
          <p:nvPr/>
        </p:nvPicPr>
        <p:blipFill>
          <a:blip r:embed="rId2"/>
          <a:stretch>
            <a:fillRect/>
          </a:stretch>
        </p:blipFill>
        <p:spPr>
          <a:xfrm>
            <a:off x="371387" y="493979"/>
            <a:ext cx="542408" cy="542408"/>
          </a:xfrm>
          <a:prstGeom prst="rect">
            <a:avLst/>
          </a:prstGeom>
        </p:spPr>
      </p:pic>
      <p:pic>
        <p:nvPicPr>
          <p:cNvPr id="5" name="Picture 5">
            <a:extLst>
              <a:ext uri="{FF2B5EF4-FFF2-40B4-BE49-F238E27FC236}">
                <a16:creationId xmlns:a16="http://schemas.microsoft.com/office/drawing/2014/main" id="{E52FCA6D-5E2D-9060-CFD7-BE405C1483E8}"/>
              </a:ext>
            </a:extLst>
          </p:cNvPr>
          <p:cNvPicPr>
            <a:picLocks noChangeAspect="1"/>
          </p:cNvPicPr>
          <p:nvPr/>
        </p:nvPicPr>
        <p:blipFill>
          <a:blip r:embed="rId3"/>
          <a:stretch>
            <a:fillRect/>
          </a:stretch>
        </p:blipFill>
        <p:spPr>
          <a:xfrm>
            <a:off x="1502780" y="3133434"/>
            <a:ext cx="9456516" cy="375097"/>
          </a:xfrm>
          <a:prstGeom prst="rect">
            <a:avLst/>
          </a:prstGeom>
        </p:spPr>
      </p:pic>
      <p:pic>
        <p:nvPicPr>
          <p:cNvPr id="6" name="Picture 6" descr="Table&#10;&#10;Description automatically generated">
            <a:extLst>
              <a:ext uri="{FF2B5EF4-FFF2-40B4-BE49-F238E27FC236}">
                <a16:creationId xmlns:a16="http://schemas.microsoft.com/office/drawing/2014/main" id="{730BA5B7-A37A-7941-F475-4E0F5ACFFEAB}"/>
              </a:ext>
            </a:extLst>
          </p:cNvPr>
          <p:cNvPicPr>
            <a:picLocks noChangeAspect="1"/>
          </p:cNvPicPr>
          <p:nvPr/>
        </p:nvPicPr>
        <p:blipFill>
          <a:blip r:embed="rId4"/>
          <a:stretch>
            <a:fillRect/>
          </a:stretch>
        </p:blipFill>
        <p:spPr>
          <a:xfrm>
            <a:off x="1498948" y="3707026"/>
            <a:ext cx="2743200" cy="2700717"/>
          </a:xfrm>
          <a:prstGeom prst="rect">
            <a:avLst/>
          </a:prstGeom>
        </p:spPr>
      </p:pic>
    </p:spTree>
    <p:extLst>
      <p:ext uri="{BB962C8B-B14F-4D97-AF65-F5344CB8AC3E}">
        <p14:creationId xmlns:p14="http://schemas.microsoft.com/office/powerpoint/2010/main" val="310143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A28CE-C7A2-404E-8D02-6B408F0B22F7}"/>
              </a:ext>
            </a:extLst>
          </p:cNvPr>
          <p:cNvSpPr>
            <a:spLocks noGrp="1"/>
          </p:cNvSpPr>
          <p:nvPr>
            <p:ph type="title"/>
          </p:nvPr>
        </p:nvSpPr>
        <p:spPr>
          <a:xfrm>
            <a:off x="600635" y="525134"/>
            <a:ext cx="3504122" cy="546847"/>
          </a:xfrm>
        </p:spPr>
        <p:txBody>
          <a:bodyPr>
            <a:normAutofit fontScale="90000"/>
          </a:bodyPr>
          <a:lstStyle/>
          <a:p>
            <a:r>
              <a:rPr lang="en-US" sz="4800" b="1" u="sng">
                <a:solidFill>
                  <a:schemeClr val="tx2"/>
                </a:solidFill>
              </a:rPr>
              <a:t>Introduction-</a:t>
            </a:r>
            <a:br>
              <a:rPr lang="en-IN" sz="4800">
                <a:solidFill>
                  <a:schemeClr val="tx2"/>
                </a:solidFill>
              </a:rPr>
            </a:br>
            <a:endParaRPr lang="en-IN"/>
          </a:p>
        </p:txBody>
      </p:sp>
      <p:pic>
        <p:nvPicPr>
          <p:cNvPr id="5" name="Content Placeholder 4" descr="Chevron arrows">
            <a:extLst>
              <a:ext uri="{FF2B5EF4-FFF2-40B4-BE49-F238E27FC236}">
                <a16:creationId xmlns:a16="http://schemas.microsoft.com/office/drawing/2014/main" id="{4A90D127-017B-44CC-812C-2FA93A41EAB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70324" y="307880"/>
            <a:ext cx="434507" cy="434507"/>
          </a:xfrm>
        </p:spPr>
      </p:pic>
      <p:sp>
        <p:nvSpPr>
          <p:cNvPr id="4" name="TextBox 3">
            <a:extLst>
              <a:ext uri="{FF2B5EF4-FFF2-40B4-BE49-F238E27FC236}">
                <a16:creationId xmlns:a16="http://schemas.microsoft.com/office/drawing/2014/main" id="{3CEFAB83-0E4E-BCD1-6F29-60982AAD001F}"/>
              </a:ext>
            </a:extLst>
          </p:cNvPr>
          <p:cNvSpPr txBox="1"/>
          <p:nvPr/>
        </p:nvSpPr>
        <p:spPr>
          <a:xfrm>
            <a:off x="932028" y="3708808"/>
            <a:ext cx="10327944"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t>The Project can be divided into  5 subtasks : </a:t>
            </a:r>
          </a:p>
          <a:p>
            <a:endParaRPr lang="en-US" sz="2400"/>
          </a:p>
          <a:p>
            <a:r>
              <a:rPr lang="en-US" sz="2400"/>
              <a:t>1 ) Data collection </a:t>
            </a:r>
          </a:p>
          <a:p>
            <a:r>
              <a:rPr lang="en-US" sz="2400"/>
              <a:t>2)  Data Pre-processing  and Cleaning</a:t>
            </a:r>
          </a:p>
          <a:p>
            <a:r>
              <a:rPr lang="en-US" sz="2400"/>
              <a:t>3)  Data </a:t>
            </a:r>
            <a:r>
              <a:rPr lang="en-US" sz="2400">
                <a:ea typeface="+mn-lt"/>
                <a:cs typeface="+mn-lt"/>
              </a:rPr>
              <a:t>Visualization</a:t>
            </a:r>
          </a:p>
          <a:p>
            <a:r>
              <a:rPr lang="en-US" sz="2400"/>
              <a:t>4)  </a:t>
            </a:r>
            <a:r>
              <a:rPr lang="en-US" sz="2400">
                <a:ea typeface="+mn-lt"/>
                <a:cs typeface="+mn-lt"/>
              </a:rPr>
              <a:t>Data Statistics(Summary of statistics) </a:t>
            </a:r>
          </a:p>
          <a:p>
            <a:r>
              <a:rPr lang="en-US" sz="2400"/>
              <a:t>5) </a:t>
            </a:r>
            <a:r>
              <a:rPr lang="en-US" sz="2400">
                <a:ea typeface="+mn-lt"/>
                <a:cs typeface="+mn-lt"/>
              </a:rPr>
              <a:t> Hypothesis Testing </a:t>
            </a:r>
          </a:p>
          <a:p>
            <a:endParaRPr lang="en-US" sz="2400"/>
          </a:p>
          <a:p>
            <a:endParaRPr lang="en-US" sz="2400"/>
          </a:p>
          <a:p>
            <a:endParaRPr lang="en-US"/>
          </a:p>
        </p:txBody>
      </p:sp>
      <p:sp>
        <p:nvSpPr>
          <p:cNvPr id="6" name="TextBox 5">
            <a:extLst>
              <a:ext uri="{FF2B5EF4-FFF2-40B4-BE49-F238E27FC236}">
                <a16:creationId xmlns:a16="http://schemas.microsoft.com/office/drawing/2014/main" id="{A02814CF-7D60-498B-903C-6940994106D5}"/>
              </a:ext>
            </a:extLst>
          </p:cNvPr>
          <p:cNvSpPr txBox="1"/>
          <p:nvPr/>
        </p:nvSpPr>
        <p:spPr>
          <a:xfrm>
            <a:off x="1022466" y="1071981"/>
            <a:ext cx="10432473" cy="2308324"/>
          </a:xfrm>
          <a:prstGeom prst="rect">
            <a:avLst/>
          </a:prstGeom>
          <a:noFill/>
        </p:spPr>
        <p:txBody>
          <a:bodyPr wrap="square">
            <a:spAutoFit/>
          </a:bodyPr>
          <a:lstStyle/>
          <a:p>
            <a:r>
              <a:rPr lang="en-IN" sz="2400" dirty="0"/>
              <a:t>Health insurance is a contract where an insurance company provides medical coverage to the insured for a premium amount. It covers medical expenses incurred on hospitalization, surgeries, day care procedures, etc. A health insurance policy either reimburses the medical costs or offers cashless treatment and provides financial protection to families living below poverty line up to Rs. 2 lakhs in a year for the treatment of serious ailments</a:t>
            </a:r>
          </a:p>
        </p:txBody>
      </p:sp>
    </p:spTree>
    <p:extLst>
      <p:ext uri="{BB962C8B-B14F-4D97-AF65-F5344CB8AC3E}">
        <p14:creationId xmlns:p14="http://schemas.microsoft.com/office/powerpoint/2010/main" val="484693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D2C2C-FFD4-4BBC-B848-43866AF5A50C}"/>
              </a:ext>
            </a:extLst>
          </p:cNvPr>
          <p:cNvSpPr>
            <a:spLocks noGrp="1"/>
          </p:cNvSpPr>
          <p:nvPr>
            <p:ph type="title"/>
          </p:nvPr>
        </p:nvSpPr>
        <p:spPr>
          <a:xfrm>
            <a:off x="399011" y="266702"/>
            <a:ext cx="5407084" cy="800099"/>
          </a:xfrm>
        </p:spPr>
        <p:txBody>
          <a:bodyPr>
            <a:normAutofit fontScale="90000"/>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dirty="0"/>
          </a:p>
        </p:txBody>
      </p:sp>
      <p:pic>
        <p:nvPicPr>
          <p:cNvPr id="4" name="Picture 3">
            <a:extLst>
              <a:ext uri="{FF2B5EF4-FFF2-40B4-BE49-F238E27FC236}">
                <a16:creationId xmlns:a16="http://schemas.microsoft.com/office/drawing/2014/main" id="{443F1044-3B9A-4272-980B-44E6B8A499E8}"/>
              </a:ext>
            </a:extLst>
          </p:cNvPr>
          <p:cNvPicPr>
            <a:picLocks noChangeAspect="1"/>
          </p:cNvPicPr>
          <p:nvPr/>
        </p:nvPicPr>
        <p:blipFill>
          <a:blip r:embed="rId2"/>
          <a:stretch>
            <a:fillRect/>
          </a:stretch>
        </p:blipFill>
        <p:spPr>
          <a:xfrm>
            <a:off x="97067" y="437176"/>
            <a:ext cx="459149" cy="459149"/>
          </a:xfrm>
          <a:prstGeom prst="rect">
            <a:avLst/>
          </a:prstGeom>
        </p:spPr>
      </p:pic>
      <p:pic>
        <p:nvPicPr>
          <p:cNvPr id="5" name="Content Placeholder 4">
            <a:extLst>
              <a:ext uri="{FF2B5EF4-FFF2-40B4-BE49-F238E27FC236}">
                <a16:creationId xmlns:a16="http://schemas.microsoft.com/office/drawing/2014/main" id="{131B12B7-B50D-4FD2-90DC-3BB7103F91ED}"/>
              </a:ext>
            </a:extLst>
          </p:cNvPr>
          <p:cNvPicPr>
            <a:picLocks noGrp="1" noChangeAspect="1"/>
          </p:cNvPicPr>
          <p:nvPr>
            <p:ph idx="1"/>
          </p:nvPr>
        </p:nvPicPr>
        <p:blipFill>
          <a:blip r:embed="rId3"/>
          <a:stretch>
            <a:fillRect/>
          </a:stretch>
        </p:blipFill>
        <p:spPr>
          <a:xfrm>
            <a:off x="1153421" y="2013946"/>
            <a:ext cx="9441998" cy="746825"/>
          </a:xfrm>
        </p:spPr>
      </p:pic>
      <p:sp>
        <p:nvSpPr>
          <p:cNvPr id="7" name="TextBox 6">
            <a:extLst>
              <a:ext uri="{FF2B5EF4-FFF2-40B4-BE49-F238E27FC236}">
                <a16:creationId xmlns:a16="http://schemas.microsoft.com/office/drawing/2014/main" id="{77C22E32-4B22-4AC7-A106-F20DDFA44904}"/>
              </a:ext>
            </a:extLst>
          </p:cNvPr>
          <p:cNvSpPr txBox="1"/>
          <p:nvPr/>
        </p:nvSpPr>
        <p:spPr>
          <a:xfrm>
            <a:off x="1153421" y="1217208"/>
            <a:ext cx="9441997" cy="646331"/>
          </a:xfrm>
          <a:prstGeom prst="rect">
            <a:avLst/>
          </a:prstGeom>
          <a:noFill/>
        </p:spPr>
        <p:txBody>
          <a:bodyPr wrap="square">
            <a:spAutoFit/>
          </a:bodyPr>
          <a:lstStyle/>
          <a:p>
            <a:r>
              <a:rPr lang="en-GB" dirty="0"/>
              <a:t>We are  creating empty list and for each iteration we are storing the mean of the random sample selected in that list using .append() method .</a:t>
            </a:r>
          </a:p>
        </p:txBody>
      </p:sp>
      <p:sp>
        <p:nvSpPr>
          <p:cNvPr id="8" name="TextBox 7">
            <a:extLst>
              <a:ext uri="{FF2B5EF4-FFF2-40B4-BE49-F238E27FC236}">
                <a16:creationId xmlns:a16="http://schemas.microsoft.com/office/drawing/2014/main" id="{B1B1411A-9ECE-4BD4-BCB6-9211E7C176A8}"/>
              </a:ext>
            </a:extLst>
          </p:cNvPr>
          <p:cNvSpPr txBox="1"/>
          <p:nvPr/>
        </p:nvSpPr>
        <p:spPr>
          <a:xfrm>
            <a:off x="1153421" y="2985082"/>
            <a:ext cx="7066752" cy="369332"/>
          </a:xfrm>
          <a:prstGeom prst="rect">
            <a:avLst/>
          </a:prstGeom>
          <a:noFill/>
        </p:spPr>
        <p:txBody>
          <a:bodyPr wrap="square">
            <a:spAutoFit/>
          </a:bodyPr>
          <a:lstStyle/>
          <a:p>
            <a:r>
              <a:rPr lang="en-GB" dirty="0"/>
              <a:t>Then we are creating a Data frame from the list obtained above </a:t>
            </a:r>
          </a:p>
        </p:txBody>
      </p:sp>
      <p:pic>
        <p:nvPicPr>
          <p:cNvPr id="11" name="Picture 10">
            <a:extLst>
              <a:ext uri="{FF2B5EF4-FFF2-40B4-BE49-F238E27FC236}">
                <a16:creationId xmlns:a16="http://schemas.microsoft.com/office/drawing/2014/main" id="{57F0C7DF-1B53-4143-ACC7-08A8926068E5}"/>
              </a:ext>
            </a:extLst>
          </p:cNvPr>
          <p:cNvPicPr>
            <a:picLocks noChangeAspect="1"/>
          </p:cNvPicPr>
          <p:nvPr/>
        </p:nvPicPr>
        <p:blipFill>
          <a:blip r:embed="rId4"/>
          <a:stretch>
            <a:fillRect/>
          </a:stretch>
        </p:blipFill>
        <p:spPr>
          <a:xfrm>
            <a:off x="1153421" y="3388078"/>
            <a:ext cx="5243014" cy="3269263"/>
          </a:xfrm>
          <a:prstGeom prst="rect">
            <a:avLst/>
          </a:prstGeom>
        </p:spPr>
      </p:pic>
    </p:spTree>
    <p:extLst>
      <p:ext uri="{BB962C8B-B14F-4D97-AF65-F5344CB8AC3E}">
        <p14:creationId xmlns:p14="http://schemas.microsoft.com/office/powerpoint/2010/main" val="3112106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91601-FC7E-4DDF-9D18-E3F874D2C683}"/>
              </a:ext>
            </a:extLst>
          </p:cNvPr>
          <p:cNvSpPr>
            <a:spLocks noGrp="1"/>
          </p:cNvSpPr>
          <p:nvPr>
            <p:ph type="title"/>
          </p:nvPr>
        </p:nvSpPr>
        <p:spPr>
          <a:xfrm>
            <a:off x="569342" y="232912"/>
            <a:ext cx="6195225" cy="728213"/>
          </a:xfrm>
        </p:spPr>
        <p:txBody>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dirty="0"/>
          </a:p>
        </p:txBody>
      </p:sp>
      <p:sp>
        <p:nvSpPr>
          <p:cNvPr id="3" name="Content Placeholder 2">
            <a:extLst>
              <a:ext uri="{FF2B5EF4-FFF2-40B4-BE49-F238E27FC236}">
                <a16:creationId xmlns:a16="http://schemas.microsoft.com/office/drawing/2014/main" id="{911E947B-6E5C-4710-B93B-0028F60C5A2F}"/>
              </a:ext>
            </a:extLst>
          </p:cNvPr>
          <p:cNvSpPr>
            <a:spLocks noGrp="1"/>
          </p:cNvSpPr>
          <p:nvPr>
            <p:ph idx="1"/>
          </p:nvPr>
        </p:nvSpPr>
        <p:spPr>
          <a:xfrm>
            <a:off x="5863471" y="2076450"/>
            <a:ext cx="5404085" cy="468787"/>
          </a:xfrm>
        </p:spPr>
        <p:txBody>
          <a:bodyPr>
            <a:normAutofit fontScale="70000" lnSpcReduction="20000"/>
          </a:bodyPr>
          <a:lstStyle/>
          <a:p>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Statistics and Plot of the Mean Distribution Obtained</a:t>
            </a:r>
          </a:p>
          <a:p>
            <a:endParaRPr lang="en-IN"/>
          </a:p>
        </p:txBody>
      </p:sp>
      <p:pic>
        <p:nvPicPr>
          <p:cNvPr id="4" name="Picture 3">
            <a:extLst>
              <a:ext uri="{FF2B5EF4-FFF2-40B4-BE49-F238E27FC236}">
                <a16:creationId xmlns:a16="http://schemas.microsoft.com/office/drawing/2014/main" id="{A900BDE5-5798-4498-B48F-7519AA712F43}"/>
              </a:ext>
            </a:extLst>
          </p:cNvPr>
          <p:cNvPicPr>
            <a:picLocks noChangeAspect="1"/>
          </p:cNvPicPr>
          <p:nvPr/>
        </p:nvPicPr>
        <p:blipFill>
          <a:blip r:embed="rId2"/>
          <a:stretch>
            <a:fillRect/>
          </a:stretch>
        </p:blipFill>
        <p:spPr>
          <a:xfrm>
            <a:off x="339767" y="367443"/>
            <a:ext cx="593682" cy="593682"/>
          </a:xfrm>
          <a:prstGeom prst="rect">
            <a:avLst/>
          </a:prstGeom>
        </p:spPr>
      </p:pic>
      <p:pic>
        <p:nvPicPr>
          <p:cNvPr id="5" name="Picture 4">
            <a:extLst>
              <a:ext uri="{FF2B5EF4-FFF2-40B4-BE49-F238E27FC236}">
                <a16:creationId xmlns:a16="http://schemas.microsoft.com/office/drawing/2014/main" id="{AB645CDE-8600-4F2A-9278-F0CC4375C629}"/>
              </a:ext>
            </a:extLst>
          </p:cNvPr>
          <p:cNvPicPr>
            <a:picLocks noChangeAspect="1"/>
          </p:cNvPicPr>
          <p:nvPr/>
        </p:nvPicPr>
        <p:blipFill>
          <a:blip r:embed="rId3"/>
          <a:stretch>
            <a:fillRect/>
          </a:stretch>
        </p:blipFill>
        <p:spPr>
          <a:xfrm>
            <a:off x="1485073" y="2885034"/>
            <a:ext cx="2773920" cy="2728196"/>
          </a:xfrm>
          <a:prstGeom prst="rect">
            <a:avLst/>
          </a:prstGeom>
        </p:spPr>
      </p:pic>
    </p:spTree>
    <p:extLst>
      <p:ext uri="{BB962C8B-B14F-4D97-AF65-F5344CB8AC3E}">
        <p14:creationId xmlns:p14="http://schemas.microsoft.com/office/powerpoint/2010/main" val="2067287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D1206-E957-4670-896A-01E6805A5351}"/>
              </a:ext>
            </a:extLst>
          </p:cNvPr>
          <p:cNvSpPr>
            <a:spLocks noGrp="1"/>
          </p:cNvSpPr>
          <p:nvPr>
            <p:ph type="title"/>
          </p:nvPr>
        </p:nvSpPr>
        <p:spPr>
          <a:xfrm>
            <a:off x="651164" y="340822"/>
            <a:ext cx="5171556" cy="586740"/>
          </a:xfrm>
        </p:spPr>
        <p:txBody>
          <a:bodyPr>
            <a:normAutofit fontScale="90000"/>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dirty="0"/>
          </a:p>
        </p:txBody>
      </p:sp>
      <p:sp>
        <p:nvSpPr>
          <p:cNvPr id="3" name="Content Placeholder 2">
            <a:extLst>
              <a:ext uri="{FF2B5EF4-FFF2-40B4-BE49-F238E27FC236}">
                <a16:creationId xmlns:a16="http://schemas.microsoft.com/office/drawing/2014/main" id="{414164F6-DAA8-4FDD-8C5D-FF6ABE8FC037}"/>
              </a:ext>
            </a:extLst>
          </p:cNvPr>
          <p:cNvSpPr>
            <a:spLocks noGrp="1"/>
          </p:cNvSpPr>
          <p:nvPr>
            <p:ph idx="1"/>
          </p:nvPr>
        </p:nvSpPr>
        <p:spPr>
          <a:xfrm>
            <a:off x="828954" y="1378866"/>
            <a:ext cx="10353762" cy="1006115"/>
          </a:xfrm>
        </p:spPr>
        <p:txBody>
          <a:bodyPr>
            <a:normAutofit fontScale="92500" lnSpcReduction="10000"/>
          </a:bodyPr>
          <a:lstStyle/>
          <a:p>
            <a:pPr indent="-305435"/>
            <a:r>
              <a:rPr lang="en-GB"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For Medical Oncology</a:t>
            </a:r>
          </a:p>
          <a:p>
            <a:pPr indent="-305435"/>
            <a:r>
              <a:rPr lang="en-GB"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For Commercial  Hospitals</a:t>
            </a:r>
          </a:p>
          <a:p>
            <a:endParaRPr lang="en-IN" dirty="0"/>
          </a:p>
        </p:txBody>
      </p:sp>
      <p:pic>
        <p:nvPicPr>
          <p:cNvPr id="4" name="Picture 3">
            <a:extLst>
              <a:ext uri="{FF2B5EF4-FFF2-40B4-BE49-F238E27FC236}">
                <a16:creationId xmlns:a16="http://schemas.microsoft.com/office/drawing/2014/main" id="{C7C972E4-E629-49B7-AAB4-0A96FC255BE1}"/>
              </a:ext>
            </a:extLst>
          </p:cNvPr>
          <p:cNvPicPr>
            <a:picLocks noChangeAspect="1"/>
          </p:cNvPicPr>
          <p:nvPr/>
        </p:nvPicPr>
        <p:blipFill>
          <a:blip r:embed="rId2"/>
          <a:stretch>
            <a:fillRect/>
          </a:stretch>
        </p:blipFill>
        <p:spPr>
          <a:xfrm>
            <a:off x="296572" y="404617"/>
            <a:ext cx="459149" cy="459149"/>
          </a:xfrm>
          <a:prstGeom prst="rect">
            <a:avLst/>
          </a:prstGeom>
        </p:spPr>
      </p:pic>
      <p:pic>
        <p:nvPicPr>
          <p:cNvPr id="6" name="Picture 5">
            <a:extLst>
              <a:ext uri="{FF2B5EF4-FFF2-40B4-BE49-F238E27FC236}">
                <a16:creationId xmlns:a16="http://schemas.microsoft.com/office/drawing/2014/main" id="{73B23A4F-479E-4B08-966E-F349CC3CA37C}"/>
              </a:ext>
            </a:extLst>
          </p:cNvPr>
          <p:cNvPicPr>
            <a:picLocks noChangeAspect="1"/>
          </p:cNvPicPr>
          <p:nvPr/>
        </p:nvPicPr>
        <p:blipFill>
          <a:blip r:embed="rId3"/>
          <a:stretch>
            <a:fillRect/>
          </a:stretch>
        </p:blipFill>
        <p:spPr>
          <a:xfrm>
            <a:off x="1269594" y="2506347"/>
            <a:ext cx="9472481" cy="457240"/>
          </a:xfrm>
          <a:prstGeom prst="rect">
            <a:avLst/>
          </a:prstGeom>
        </p:spPr>
      </p:pic>
      <p:pic>
        <p:nvPicPr>
          <p:cNvPr id="8" name="Picture 7">
            <a:extLst>
              <a:ext uri="{FF2B5EF4-FFF2-40B4-BE49-F238E27FC236}">
                <a16:creationId xmlns:a16="http://schemas.microsoft.com/office/drawing/2014/main" id="{3177A8EA-941D-4377-837A-DEBAA732F24C}"/>
              </a:ext>
            </a:extLst>
          </p:cNvPr>
          <p:cNvPicPr>
            <a:picLocks noChangeAspect="1"/>
          </p:cNvPicPr>
          <p:nvPr/>
        </p:nvPicPr>
        <p:blipFill>
          <a:blip r:embed="rId4"/>
          <a:stretch>
            <a:fillRect/>
          </a:stretch>
        </p:blipFill>
        <p:spPr>
          <a:xfrm>
            <a:off x="1269594" y="3084953"/>
            <a:ext cx="4112907" cy="3436918"/>
          </a:xfrm>
          <a:prstGeom prst="rect">
            <a:avLst/>
          </a:prstGeom>
        </p:spPr>
      </p:pic>
    </p:spTree>
    <p:extLst>
      <p:ext uri="{BB962C8B-B14F-4D97-AF65-F5344CB8AC3E}">
        <p14:creationId xmlns:p14="http://schemas.microsoft.com/office/powerpoint/2010/main" val="34093275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B0714-440A-4C38-903E-40F4CB2B255A}"/>
              </a:ext>
            </a:extLst>
          </p:cNvPr>
          <p:cNvSpPr>
            <a:spLocks noGrp="1"/>
          </p:cNvSpPr>
          <p:nvPr>
            <p:ph type="title"/>
          </p:nvPr>
        </p:nvSpPr>
        <p:spPr>
          <a:xfrm>
            <a:off x="-681644" y="157941"/>
            <a:ext cx="7418764" cy="603365"/>
          </a:xfrm>
        </p:spPr>
        <p:txBody>
          <a:bodyPr>
            <a:normAutofit fontScale="90000"/>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dirty="0"/>
          </a:p>
        </p:txBody>
      </p:sp>
      <p:pic>
        <p:nvPicPr>
          <p:cNvPr id="4" name="Picture 3">
            <a:extLst>
              <a:ext uri="{FF2B5EF4-FFF2-40B4-BE49-F238E27FC236}">
                <a16:creationId xmlns:a16="http://schemas.microsoft.com/office/drawing/2014/main" id="{5003EF3E-081D-43AC-B5C9-3ACF3519BF66}"/>
              </a:ext>
            </a:extLst>
          </p:cNvPr>
          <p:cNvPicPr>
            <a:picLocks noChangeAspect="1"/>
          </p:cNvPicPr>
          <p:nvPr/>
        </p:nvPicPr>
        <p:blipFill>
          <a:blip r:embed="rId2"/>
          <a:stretch>
            <a:fillRect/>
          </a:stretch>
        </p:blipFill>
        <p:spPr>
          <a:xfrm>
            <a:off x="105379" y="230048"/>
            <a:ext cx="459149" cy="459149"/>
          </a:xfrm>
          <a:prstGeom prst="rect">
            <a:avLst/>
          </a:prstGeom>
        </p:spPr>
      </p:pic>
      <p:sp>
        <p:nvSpPr>
          <p:cNvPr id="5" name="TextBox 4">
            <a:extLst>
              <a:ext uri="{FF2B5EF4-FFF2-40B4-BE49-F238E27FC236}">
                <a16:creationId xmlns:a16="http://schemas.microsoft.com/office/drawing/2014/main" id="{35162C86-8BBD-4622-83A3-E69F3E64E168}"/>
              </a:ext>
            </a:extLst>
          </p:cNvPr>
          <p:cNvSpPr txBox="1"/>
          <p:nvPr/>
        </p:nvSpPr>
        <p:spPr>
          <a:xfrm>
            <a:off x="1243911" y="1184935"/>
            <a:ext cx="9704177" cy="646331"/>
          </a:xfrm>
          <a:prstGeom prst="rect">
            <a:avLst/>
          </a:prstGeom>
          <a:noFill/>
        </p:spPr>
        <p:txBody>
          <a:bodyPr wrap="square">
            <a:spAutoFit/>
          </a:bodyPr>
          <a:lstStyle/>
          <a:p>
            <a:r>
              <a:rPr lang="en-GB" dirty="0"/>
              <a:t>We are  creating empty list and for each iteration we are storing the mean of the random sample selected in that list using .append() method .</a:t>
            </a:r>
          </a:p>
        </p:txBody>
      </p:sp>
      <p:pic>
        <p:nvPicPr>
          <p:cNvPr id="7" name="Picture 6">
            <a:extLst>
              <a:ext uri="{FF2B5EF4-FFF2-40B4-BE49-F238E27FC236}">
                <a16:creationId xmlns:a16="http://schemas.microsoft.com/office/drawing/2014/main" id="{C48C5AF7-DEE2-49F0-9119-DCFBA8B2AFE6}"/>
              </a:ext>
            </a:extLst>
          </p:cNvPr>
          <p:cNvPicPr>
            <a:picLocks noChangeAspect="1"/>
          </p:cNvPicPr>
          <p:nvPr/>
        </p:nvPicPr>
        <p:blipFill>
          <a:blip r:embed="rId3"/>
          <a:stretch>
            <a:fillRect/>
          </a:stretch>
        </p:blipFill>
        <p:spPr>
          <a:xfrm>
            <a:off x="1243911" y="2025048"/>
            <a:ext cx="9449619" cy="602032"/>
          </a:xfrm>
          <a:prstGeom prst="rect">
            <a:avLst/>
          </a:prstGeom>
        </p:spPr>
      </p:pic>
      <p:pic>
        <p:nvPicPr>
          <p:cNvPr id="9" name="Picture 8">
            <a:extLst>
              <a:ext uri="{FF2B5EF4-FFF2-40B4-BE49-F238E27FC236}">
                <a16:creationId xmlns:a16="http://schemas.microsoft.com/office/drawing/2014/main" id="{F14B8966-AD93-4AB0-A814-9BD1E06D0DAC}"/>
              </a:ext>
            </a:extLst>
          </p:cNvPr>
          <p:cNvPicPr>
            <a:picLocks noChangeAspect="1"/>
          </p:cNvPicPr>
          <p:nvPr/>
        </p:nvPicPr>
        <p:blipFill>
          <a:blip r:embed="rId4"/>
          <a:stretch>
            <a:fillRect/>
          </a:stretch>
        </p:blipFill>
        <p:spPr>
          <a:xfrm>
            <a:off x="1243911" y="3308808"/>
            <a:ext cx="6005080" cy="3391251"/>
          </a:xfrm>
          <a:prstGeom prst="rect">
            <a:avLst/>
          </a:prstGeom>
        </p:spPr>
      </p:pic>
      <p:sp>
        <p:nvSpPr>
          <p:cNvPr id="11" name="TextBox 10">
            <a:extLst>
              <a:ext uri="{FF2B5EF4-FFF2-40B4-BE49-F238E27FC236}">
                <a16:creationId xmlns:a16="http://schemas.microsoft.com/office/drawing/2014/main" id="{BD47A63F-3E6D-4D55-8C39-40E45842C0C7}"/>
              </a:ext>
            </a:extLst>
          </p:cNvPr>
          <p:cNvSpPr txBox="1"/>
          <p:nvPr/>
        </p:nvSpPr>
        <p:spPr>
          <a:xfrm>
            <a:off x="1243911" y="2782669"/>
            <a:ext cx="7560724" cy="369332"/>
          </a:xfrm>
          <a:prstGeom prst="rect">
            <a:avLst/>
          </a:prstGeom>
          <a:noFill/>
        </p:spPr>
        <p:txBody>
          <a:bodyPr wrap="square">
            <a:spAutoFit/>
          </a:bodyPr>
          <a:lstStyle/>
          <a:p>
            <a:r>
              <a:rPr lang="en-GB" dirty="0"/>
              <a:t>Then we are creating a Data frame from the list obtained above </a:t>
            </a:r>
          </a:p>
        </p:txBody>
      </p:sp>
    </p:spTree>
    <p:extLst>
      <p:ext uri="{BB962C8B-B14F-4D97-AF65-F5344CB8AC3E}">
        <p14:creationId xmlns:p14="http://schemas.microsoft.com/office/powerpoint/2010/main" val="197652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AF1CE-7177-4E73-9AF0-ECCE2A274F3E}"/>
              </a:ext>
            </a:extLst>
          </p:cNvPr>
          <p:cNvSpPr>
            <a:spLocks noGrp="1"/>
          </p:cNvSpPr>
          <p:nvPr>
            <p:ph type="title"/>
          </p:nvPr>
        </p:nvSpPr>
        <p:spPr>
          <a:xfrm>
            <a:off x="581891" y="241068"/>
            <a:ext cx="5249141" cy="694805"/>
          </a:xfrm>
        </p:spPr>
        <p:txBody>
          <a:bodyPr>
            <a:normAutofit fontScale="90000"/>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dirty="0"/>
          </a:p>
        </p:txBody>
      </p:sp>
      <p:pic>
        <p:nvPicPr>
          <p:cNvPr id="4" name="Picture 3">
            <a:extLst>
              <a:ext uri="{FF2B5EF4-FFF2-40B4-BE49-F238E27FC236}">
                <a16:creationId xmlns:a16="http://schemas.microsoft.com/office/drawing/2014/main" id="{DA987CB3-3897-48E0-985E-21A3B688EE77}"/>
              </a:ext>
            </a:extLst>
          </p:cNvPr>
          <p:cNvPicPr>
            <a:picLocks noChangeAspect="1"/>
          </p:cNvPicPr>
          <p:nvPr/>
        </p:nvPicPr>
        <p:blipFill>
          <a:blip r:embed="rId2"/>
          <a:stretch>
            <a:fillRect/>
          </a:stretch>
        </p:blipFill>
        <p:spPr>
          <a:xfrm>
            <a:off x="279947" y="358895"/>
            <a:ext cx="459149" cy="459149"/>
          </a:xfrm>
          <a:prstGeom prst="rect">
            <a:avLst/>
          </a:prstGeom>
        </p:spPr>
      </p:pic>
      <p:sp>
        <p:nvSpPr>
          <p:cNvPr id="6" name="TextBox 5">
            <a:extLst>
              <a:ext uri="{FF2B5EF4-FFF2-40B4-BE49-F238E27FC236}">
                <a16:creationId xmlns:a16="http://schemas.microsoft.com/office/drawing/2014/main" id="{0C64FF73-B397-49E6-9A99-0DF81575A300}"/>
              </a:ext>
            </a:extLst>
          </p:cNvPr>
          <p:cNvSpPr txBox="1"/>
          <p:nvPr/>
        </p:nvSpPr>
        <p:spPr>
          <a:xfrm>
            <a:off x="5639586" y="1634707"/>
            <a:ext cx="6094428" cy="369332"/>
          </a:xfrm>
          <a:prstGeom prst="rect">
            <a:avLst/>
          </a:prstGeom>
          <a:noFill/>
        </p:spPr>
        <p:txBody>
          <a:bodyPr wrap="square">
            <a:spAutoFit/>
          </a:bodyPr>
          <a:lstStyle/>
          <a:p>
            <a:r>
              <a:rPr lang="en-US" dirty="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rPr>
              <a:t>Statistics and Plot of the Mean Distribution Obtained</a:t>
            </a:r>
          </a:p>
        </p:txBody>
      </p:sp>
      <p:pic>
        <p:nvPicPr>
          <p:cNvPr id="8" name="Picture 7">
            <a:extLst>
              <a:ext uri="{FF2B5EF4-FFF2-40B4-BE49-F238E27FC236}">
                <a16:creationId xmlns:a16="http://schemas.microsoft.com/office/drawing/2014/main" id="{79E954B9-1D95-4F59-96D1-037FBA22DDE7}"/>
              </a:ext>
            </a:extLst>
          </p:cNvPr>
          <p:cNvPicPr>
            <a:picLocks noChangeAspect="1"/>
          </p:cNvPicPr>
          <p:nvPr/>
        </p:nvPicPr>
        <p:blipFill>
          <a:blip r:embed="rId3"/>
          <a:stretch>
            <a:fillRect/>
          </a:stretch>
        </p:blipFill>
        <p:spPr>
          <a:xfrm>
            <a:off x="1533725" y="2687269"/>
            <a:ext cx="3668647" cy="2949960"/>
          </a:xfrm>
          <a:prstGeom prst="rect">
            <a:avLst/>
          </a:prstGeom>
        </p:spPr>
      </p:pic>
    </p:spTree>
    <p:extLst>
      <p:ext uri="{BB962C8B-B14F-4D97-AF65-F5344CB8AC3E}">
        <p14:creationId xmlns:p14="http://schemas.microsoft.com/office/powerpoint/2010/main" val="174467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8FF05-2597-4259-BBA5-2A40A6B5283B}"/>
              </a:ext>
            </a:extLst>
          </p:cNvPr>
          <p:cNvSpPr>
            <a:spLocks noGrp="1"/>
          </p:cNvSpPr>
          <p:nvPr>
            <p:ph type="title"/>
          </p:nvPr>
        </p:nvSpPr>
        <p:spPr>
          <a:xfrm>
            <a:off x="1055715" y="546564"/>
            <a:ext cx="5232517" cy="520237"/>
          </a:xfrm>
        </p:spPr>
        <p:txBody>
          <a:bodyPr>
            <a:normAutofit fontScale="90000"/>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a:p>
        </p:txBody>
      </p:sp>
      <p:sp>
        <p:nvSpPr>
          <p:cNvPr id="3" name="Content Placeholder 2">
            <a:extLst>
              <a:ext uri="{FF2B5EF4-FFF2-40B4-BE49-F238E27FC236}">
                <a16:creationId xmlns:a16="http://schemas.microsoft.com/office/drawing/2014/main" id="{06EAB511-D6A1-4F4D-8240-F1DD57696E82}"/>
              </a:ext>
            </a:extLst>
          </p:cNvPr>
          <p:cNvSpPr>
            <a:spLocks noGrp="1"/>
          </p:cNvSpPr>
          <p:nvPr>
            <p:ph idx="1"/>
          </p:nvPr>
        </p:nvSpPr>
        <p:spPr>
          <a:xfrm>
            <a:off x="671405" y="1898593"/>
            <a:ext cx="10353762" cy="3060814"/>
          </a:xfrm>
        </p:spPr>
        <p:txBody>
          <a:bodyPr>
            <a:normAutofit/>
          </a:bodyPr>
          <a:lstStyle/>
          <a:p>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Null and Alternate hypothesis :</a:t>
            </a:r>
          </a:p>
          <a:p>
            <a:pPr marL="36900" indent="0">
              <a:buNone/>
            </a:pPr>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    </a:t>
            </a:r>
            <a:r>
              <a:rPr lang="en-US" dirty="0"/>
              <a:t>H₀  : μ₁ = μ₂</a:t>
            </a:r>
          </a:p>
          <a:p>
            <a:pPr marL="36900" indent="0">
              <a:buNone/>
            </a:pPr>
            <a:r>
              <a:rPr lang="en-US" dirty="0"/>
              <a:t>    H₁ : μ₁ ≠ μ₂</a:t>
            </a:r>
          </a:p>
          <a:p>
            <a:pPr marL="36900" indent="0">
              <a:buNone/>
            </a:pPr>
            <a:r>
              <a:rPr lang="en-US" dirty="0"/>
              <a:t>   </a:t>
            </a:r>
          </a:p>
          <a:p>
            <a:pPr marL="36900" indent="0">
              <a:buNone/>
            </a:pPr>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  </a:t>
            </a:r>
            <a:endParaRPr lang="en-IN" dirty="0"/>
          </a:p>
        </p:txBody>
      </p:sp>
      <p:pic>
        <p:nvPicPr>
          <p:cNvPr id="4" name="Picture 3">
            <a:extLst>
              <a:ext uri="{FF2B5EF4-FFF2-40B4-BE49-F238E27FC236}">
                <a16:creationId xmlns:a16="http://schemas.microsoft.com/office/drawing/2014/main" id="{2860A525-9F87-4B6C-BC73-BC54D4F31DED}"/>
              </a:ext>
            </a:extLst>
          </p:cNvPr>
          <p:cNvPicPr>
            <a:picLocks noChangeAspect="1"/>
          </p:cNvPicPr>
          <p:nvPr/>
        </p:nvPicPr>
        <p:blipFill>
          <a:blip r:embed="rId2"/>
          <a:stretch>
            <a:fillRect/>
          </a:stretch>
        </p:blipFill>
        <p:spPr>
          <a:xfrm>
            <a:off x="684220" y="577107"/>
            <a:ext cx="459149" cy="459149"/>
          </a:xfrm>
          <a:prstGeom prst="rect">
            <a:avLst/>
          </a:prstGeom>
        </p:spPr>
      </p:pic>
      <p:sp>
        <p:nvSpPr>
          <p:cNvPr id="5" name="TextBox 4">
            <a:extLst>
              <a:ext uri="{FF2B5EF4-FFF2-40B4-BE49-F238E27FC236}">
                <a16:creationId xmlns:a16="http://schemas.microsoft.com/office/drawing/2014/main" id="{6FAD65CD-E08B-47A1-89FF-FAFD990446F4}"/>
              </a:ext>
            </a:extLst>
          </p:cNvPr>
          <p:cNvSpPr txBox="1"/>
          <p:nvPr/>
        </p:nvSpPr>
        <p:spPr>
          <a:xfrm>
            <a:off x="5631084" y="2177970"/>
            <a:ext cx="728626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H₀: Mean of pop 1 will be equal to the mean of pop 2</a:t>
            </a:r>
          </a:p>
          <a:p>
            <a:r>
              <a:rPr lang="en-US" dirty="0"/>
              <a:t>H₁: Mean of pop 1 will be different from the</a:t>
            </a:r>
          </a:p>
          <a:p>
            <a:r>
              <a:rPr lang="en-US" dirty="0"/>
              <a:t>mean of pop 2</a:t>
            </a:r>
          </a:p>
        </p:txBody>
      </p:sp>
      <p:sp>
        <p:nvSpPr>
          <p:cNvPr id="6" name="TextBox 5">
            <a:extLst>
              <a:ext uri="{FF2B5EF4-FFF2-40B4-BE49-F238E27FC236}">
                <a16:creationId xmlns:a16="http://schemas.microsoft.com/office/drawing/2014/main" id="{D68DB3D2-E0E4-42E5-AB34-90B91E979424}"/>
              </a:ext>
            </a:extLst>
          </p:cNvPr>
          <p:cNvSpPr txBox="1"/>
          <p:nvPr/>
        </p:nvSpPr>
        <p:spPr>
          <a:xfrm>
            <a:off x="1141131" y="4078147"/>
            <a:ext cx="582978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Two Sample z-Test for the Means</a:t>
            </a:r>
          </a:p>
        </p:txBody>
      </p:sp>
      <p:sp>
        <p:nvSpPr>
          <p:cNvPr id="7" name="TextBox 6">
            <a:extLst>
              <a:ext uri="{FF2B5EF4-FFF2-40B4-BE49-F238E27FC236}">
                <a16:creationId xmlns:a16="http://schemas.microsoft.com/office/drawing/2014/main" id="{FFA2E101-CD11-4B3E-B87A-29A739A41FF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958275F-F07B-4155-9342-0D7C2AEBFA1C}"/>
                  </a:ext>
                </a:extLst>
              </p:cNvPr>
              <p:cNvSpPr txBox="1"/>
              <p:nvPr/>
            </p:nvSpPr>
            <p:spPr>
              <a:xfrm>
                <a:off x="829888" y="4562281"/>
                <a:ext cx="3894512" cy="4962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𝜇</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r>
                            <a:rPr lang="en-IN" i="0">
                              <a:latin typeface="Cambria Math" panose="02040503050406030204" pitchFamily="18" charset="0"/>
                            </a:rPr>
                            <m:t>2</m:t>
                          </m:r>
                        </m:sub>
                      </m:sSub>
                    </m:oMath>
                  </m:oMathPara>
                </a14:m>
                <a:endParaRPr lang="en-IN" dirty="0"/>
              </a:p>
            </p:txBody>
          </p:sp>
        </mc:Choice>
        <mc:Fallback xmlns="">
          <p:sp>
            <p:nvSpPr>
              <p:cNvPr id="9" name="TextBox 8">
                <a:extLst>
                  <a:ext uri="{FF2B5EF4-FFF2-40B4-BE49-F238E27FC236}">
                    <a16:creationId xmlns:a16="http://schemas.microsoft.com/office/drawing/2014/main" id="{E958275F-F07B-4155-9342-0D7C2AEBFA1C}"/>
                  </a:ext>
                </a:extLst>
              </p:cNvPr>
              <p:cNvSpPr txBox="1">
                <a:spLocks noRot="1" noChangeAspect="1" noMove="1" noResize="1" noEditPoints="1" noAdjustHandles="1" noChangeArrowheads="1" noChangeShapeType="1" noTextEdit="1"/>
              </p:cNvSpPr>
              <p:nvPr/>
            </p:nvSpPr>
            <p:spPr>
              <a:xfrm>
                <a:off x="829888" y="4562281"/>
                <a:ext cx="3894512" cy="49622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59574D1-6298-49A0-A2A0-8DE15F8C00B2}"/>
                  </a:ext>
                </a:extLst>
              </p:cNvPr>
              <p:cNvSpPr txBox="1"/>
              <p:nvPr/>
            </p:nvSpPr>
            <p:spPr>
              <a:xfrm>
                <a:off x="921328" y="5322721"/>
                <a:ext cx="3803072" cy="9106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Sub>
                      <m:r>
                        <a:rPr lang="en-IN" i="0">
                          <a:latin typeface="Cambria Math" panose="02040503050406030204" pitchFamily="18" charset="0"/>
                        </a:rPr>
                        <m:t>=</m:t>
                      </m:r>
                      <m:rad>
                        <m:radPr>
                          <m:degHide m:val="on"/>
                          <m:ctrlPr>
                            <a:rPr lang="en-IN" i="1">
                              <a:solidFill>
                                <a:srgbClr val="836967"/>
                              </a:solidFill>
                              <a:latin typeface="Cambria Math" panose="02040503050406030204" pitchFamily="18" charset="0"/>
                            </a:rPr>
                          </m:ctrlPr>
                        </m:radPr>
                        <m:deg/>
                        <m:e>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sub>
                            <m:sup>
                              <m:r>
                                <a:rPr lang="en-IN" i="0">
                                  <a:latin typeface="Cambria Math" panose="02040503050406030204" pitchFamily="18" charset="0"/>
                                </a:rPr>
                                <m:t>2</m:t>
                              </m:r>
                            </m:sup>
                          </m:sSubSup>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up>
                              <m:r>
                                <a:rPr lang="en-IN" i="0">
                                  <a:latin typeface="Cambria Math" panose="02040503050406030204" pitchFamily="18" charset="0"/>
                                </a:rPr>
                                <m:t>2</m:t>
                              </m:r>
                            </m:sup>
                          </m:sSubSup>
                        </m:e>
                      </m:rad>
                      <m:r>
                        <a:rPr lang="en-IN" i="0">
                          <a:latin typeface="Cambria Math" panose="02040503050406030204" pitchFamily="18" charset="0"/>
                        </a:rPr>
                        <m:t>=</m:t>
                      </m:r>
                      <m:rad>
                        <m:radPr>
                          <m:degHide m:val="on"/>
                          <m:ctrlPr>
                            <a:rPr lang="en-IN" i="1">
                              <a:solidFill>
                                <a:srgbClr val="836967"/>
                              </a:solidFill>
                              <a:latin typeface="Cambria Math" panose="02040503050406030204" pitchFamily="18" charset="0"/>
                            </a:rPr>
                          </m:ctrlPr>
                        </m:radPr>
                        <m:deg/>
                        <m:e>
                          <m:f>
                            <m:fPr>
                              <m:ctrlPr>
                                <a:rPr lang="en-IN" i="1">
                                  <a:solidFill>
                                    <a:srgbClr val="836967"/>
                                  </a:solidFill>
                                  <a:latin typeface="Cambria Math" panose="02040503050406030204" pitchFamily="18" charset="0"/>
                                </a:rPr>
                              </m:ctrlPr>
                            </m:fPr>
                            <m:num>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1</m:t>
                                  </m:r>
                                </m:sub>
                                <m:sup>
                                  <m:r>
                                    <a:rPr lang="en-IN" i="0">
                                      <a:latin typeface="Cambria Math" panose="02040503050406030204" pitchFamily="18" charset="0"/>
                                    </a:rPr>
                                    <m:t>2</m:t>
                                  </m:r>
                                </m:sup>
                              </m:sSubSup>
                            </m:num>
                            <m:den>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𝑛</m:t>
                                  </m:r>
                                </m:e>
                                <m:sub>
                                  <m:r>
                                    <a:rPr lang="en-IN" i="0">
                                      <a:latin typeface="Cambria Math" panose="02040503050406030204" pitchFamily="18" charset="0"/>
                                    </a:rPr>
                                    <m:t>1</m:t>
                                  </m:r>
                                </m:sub>
                              </m:sSub>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2</m:t>
                                  </m:r>
                                </m:sub>
                                <m:sup>
                                  <m:r>
                                    <a:rPr lang="en-IN" i="0">
                                      <a:latin typeface="Cambria Math" panose="02040503050406030204" pitchFamily="18" charset="0"/>
                                    </a:rPr>
                                    <m:t>2</m:t>
                                  </m:r>
                                </m:sup>
                              </m:sSubSup>
                            </m:num>
                            <m:den>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𝑛</m:t>
                                  </m:r>
                                </m:e>
                                <m:sub>
                                  <m:r>
                                    <a:rPr lang="en-IN" i="0">
                                      <a:latin typeface="Cambria Math" panose="02040503050406030204" pitchFamily="18" charset="0"/>
                                    </a:rPr>
                                    <m:t>2</m:t>
                                  </m:r>
                                </m:sub>
                              </m:sSub>
                            </m:den>
                          </m:f>
                        </m:e>
                      </m:rad>
                    </m:oMath>
                  </m:oMathPara>
                </a14:m>
                <a:endParaRPr lang="en-IN" dirty="0"/>
              </a:p>
            </p:txBody>
          </p:sp>
        </mc:Choice>
        <mc:Fallback xmlns="">
          <p:sp>
            <p:nvSpPr>
              <p:cNvPr id="11" name="TextBox 10">
                <a:extLst>
                  <a:ext uri="{FF2B5EF4-FFF2-40B4-BE49-F238E27FC236}">
                    <a16:creationId xmlns:a16="http://schemas.microsoft.com/office/drawing/2014/main" id="{C59574D1-6298-49A0-A2A0-8DE15F8C00B2}"/>
                  </a:ext>
                </a:extLst>
              </p:cNvPr>
              <p:cNvSpPr txBox="1">
                <a:spLocks noRot="1" noChangeAspect="1" noMove="1" noResize="1" noEditPoints="1" noAdjustHandles="1" noChangeArrowheads="1" noChangeShapeType="1" noTextEdit="1"/>
              </p:cNvSpPr>
              <p:nvPr/>
            </p:nvSpPr>
            <p:spPr>
              <a:xfrm>
                <a:off x="921328" y="5322721"/>
                <a:ext cx="3803072" cy="91069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11536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95CA8-2BF6-4DD7-B0EE-726E2C7F401D}"/>
              </a:ext>
            </a:extLst>
          </p:cNvPr>
          <p:cNvSpPr>
            <a:spLocks noGrp="1"/>
          </p:cNvSpPr>
          <p:nvPr>
            <p:ph type="title"/>
          </p:nvPr>
        </p:nvSpPr>
        <p:spPr>
          <a:xfrm>
            <a:off x="899939" y="335280"/>
            <a:ext cx="5465273" cy="800099"/>
          </a:xfrm>
        </p:spPr>
        <p:txBody>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a:p>
        </p:txBody>
      </p:sp>
      <p:sp>
        <p:nvSpPr>
          <p:cNvPr id="3" name="Content Placeholder 2">
            <a:extLst>
              <a:ext uri="{FF2B5EF4-FFF2-40B4-BE49-F238E27FC236}">
                <a16:creationId xmlns:a16="http://schemas.microsoft.com/office/drawing/2014/main" id="{770D5E4B-83CE-4A8E-AB86-BBB48F7355EC}"/>
              </a:ext>
            </a:extLst>
          </p:cNvPr>
          <p:cNvSpPr>
            <a:spLocks noGrp="1"/>
          </p:cNvSpPr>
          <p:nvPr>
            <p:ph idx="1"/>
          </p:nvPr>
        </p:nvSpPr>
        <p:spPr>
          <a:xfrm>
            <a:off x="614537" y="1719003"/>
            <a:ext cx="10353762" cy="1547900"/>
          </a:xfrm>
        </p:spPr>
        <p:txBody>
          <a:bodyPr/>
          <a:lstStyle/>
          <a:p>
            <a:pPr marL="36900" indent="0">
              <a:buNone/>
            </a:pPr>
            <a:r>
              <a:rPr lang="en-US" dirty="0"/>
              <a:t>In the above case:</a:t>
            </a:r>
          </a:p>
          <a:p>
            <a:pPr marL="36900" indent="0">
              <a:buNone/>
            </a:pPr>
            <a:r>
              <a:rPr lang="en-US" dirty="0"/>
              <a:t>μ₁=5448.05                        μ₂=6311.01</a:t>
            </a:r>
            <a:br>
              <a:rPr lang="en-US" dirty="0"/>
            </a:br>
            <a:r>
              <a:rPr lang="el-GR" b="0" i="0" dirty="0">
                <a:solidFill>
                  <a:srgbClr val="BDC1C6"/>
                </a:solidFill>
                <a:effectLst/>
                <a:latin typeface="arial" panose="020B0604020202020204" pitchFamily="34" charset="0"/>
              </a:rPr>
              <a:t>σ</a:t>
            </a:r>
            <a:r>
              <a:rPr lang="en-US" b="0" i="0" dirty="0">
                <a:solidFill>
                  <a:srgbClr val="BDC1C6"/>
                </a:solidFill>
                <a:effectLst/>
                <a:latin typeface="arial" panose="020B0604020202020204" pitchFamily="34" charset="0"/>
              </a:rPr>
              <a:t>₁=</a:t>
            </a:r>
            <a:r>
              <a:rPr lang="en-US" dirty="0">
                <a:solidFill>
                  <a:srgbClr val="BDC1C6"/>
                </a:solidFill>
                <a:effectLst/>
                <a:latin typeface="arial" panose="020B0604020202020204" pitchFamily="34" charset="0"/>
              </a:rPr>
              <a:t>804.77</a:t>
            </a:r>
            <a:r>
              <a:rPr lang="en-US" b="0" i="0" dirty="0">
                <a:solidFill>
                  <a:srgbClr val="BDC1C6"/>
                </a:solidFill>
                <a:effectLst/>
                <a:latin typeface="arial" panose="020B0604020202020204" pitchFamily="34" charset="0"/>
              </a:rPr>
              <a:t>                            </a:t>
            </a:r>
            <a:r>
              <a:rPr lang="el-GR" b="0" i="0" dirty="0">
                <a:solidFill>
                  <a:srgbClr val="BDC1C6"/>
                </a:solidFill>
                <a:effectLst/>
                <a:latin typeface="arial" panose="020B0604020202020204" pitchFamily="34" charset="0"/>
              </a:rPr>
              <a:t>σ</a:t>
            </a:r>
            <a:r>
              <a:rPr lang="en-US" dirty="0">
                <a:solidFill>
                  <a:srgbClr val="BDC1C6"/>
                </a:solidFill>
                <a:effectLst/>
                <a:latin typeface="arial" panose="020B0604020202020204" pitchFamily="34" charset="0"/>
              </a:rPr>
              <a:t>₂</a:t>
            </a:r>
            <a:r>
              <a:rPr lang="en-US" b="0" i="0" dirty="0">
                <a:solidFill>
                  <a:srgbClr val="BDC1C6"/>
                </a:solidFill>
                <a:effectLst/>
                <a:latin typeface="arial" panose="020B0604020202020204" pitchFamily="34" charset="0"/>
              </a:rPr>
              <a:t>=</a:t>
            </a:r>
            <a:r>
              <a:rPr lang="en-US" dirty="0">
                <a:solidFill>
                  <a:srgbClr val="BDC1C6"/>
                </a:solidFill>
                <a:effectLst/>
                <a:latin typeface="arial" panose="020B0604020202020204" pitchFamily="34" charset="0"/>
              </a:rPr>
              <a:t>1025.26</a:t>
            </a:r>
            <a:endParaRPr lang="en-US" dirty="0"/>
          </a:p>
          <a:p>
            <a:pPr marL="36900" indent="0">
              <a:buNone/>
            </a:pPr>
            <a:endParaRPr lang="en-IN" sz="1800" dirty="0">
              <a:effectLst/>
              <a:latin typeface="Georgia" panose="02040502050405020303" pitchFamily="18" charset="0"/>
              <a:ea typeface="Calibri" panose="020F0502020204030204" pitchFamily="34" charset="0"/>
              <a:cs typeface="Times New Roman" panose="02020603050405020304" pitchFamily="18" charset="0"/>
            </a:endParaRPr>
          </a:p>
          <a:p>
            <a:pPr marL="36900" indent="0">
              <a:buNone/>
            </a:pP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42B44B4-42EA-4268-8E1F-3DA0A04885B0}"/>
                  </a:ext>
                </a:extLst>
              </p:cNvPr>
              <p:cNvSpPr txBox="1"/>
              <p:nvPr/>
            </p:nvSpPr>
            <p:spPr>
              <a:xfrm>
                <a:off x="689351" y="3456380"/>
                <a:ext cx="6002394" cy="494623"/>
              </a:xfrm>
              <a:prstGeom prst="rect">
                <a:avLst/>
              </a:prstGeom>
              <a:noFill/>
            </p:spPr>
            <p:txBody>
              <a:bodyPr wrap="square">
                <a:spAutoFit/>
              </a:bodyPr>
              <a:lstStyle/>
              <a:p>
                <a14:m>
                  <m:oMath xmlns:m="http://schemas.openxmlformats.org/officeDocument/2006/math">
                    <m:sSub>
                      <m:sSubPr>
                        <m:ctrlPr>
                          <a:rPr lang="en-IN" sz="2400" i="1" smtClean="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𝜇</m:t>
                        </m:r>
                      </m:e>
                      <m:sub>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2</m:t>
                            </m:r>
                          </m:sub>
                        </m:sSub>
                      </m:sub>
                    </m:s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𝜇</m:t>
                        </m:r>
                      </m:e>
                      <m:sub>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1</m:t>
                            </m:r>
                          </m:sub>
                        </m:sSub>
                      </m:sub>
                    </m:sSub>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𝜇</m:t>
                        </m:r>
                      </m:e>
                      <m:sub>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2</m:t>
                            </m:r>
                          </m:sub>
                        </m:sSub>
                      </m:sub>
                    </m:s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IN"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1">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𝜇</m:t>
                        </m:r>
                      </m:e>
                      <m:sub>
                        <m:r>
                          <a:rPr lang="en-US" sz="2400">
                            <a:solidFill>
                              <a:schemeClr val="tx2"/>
                            </a:solidFill>
                            <a:effectLst/>
                            <a:latin typeface="Cambria Math" panose="02040503050406030204" pitchFamily="18" charset="0"/>
                            <a:ea typeface="Calibri" panose="020F0502020204030204" pitchFamily="34" charset="0"/>
                            <a:cs typeface="Times New Roman" panose="02020603050405020304" pitchFamily="18" charset="0"/>
                          </a:rPr>
                          <m:t>2</m:t>
                        </m:r>
                      </m:sub>
                    </m:sSub>
                  </m:oMath>
                </a14:m>
                <a:r>
                  <a:rPr lang="en-IN" sz="2400" dirty="0">
                    <a:solidFill>
                      <a:schemeClr val="tx2"/>
                    </a:solidFill>
                    <a:effectLst/>
                    <a:ea typeface="Calibri" panose="020F0502020204030204" pitchFamily="34" charset="0"/>
                    <a:cs typeface="Times New Roman" panose="02020603050405020304" pitchFamily="18" charset="0"/>
                  </a:rPr>
                  <a:t>= -</a:t>
                </a:r>
                <a:r>
                  <a:rPr lang="en-IN" sz="2400" dirty="0">
                    <a:solidFill>
                      <a:schemeClr val="tx2"/>
                    </a:solidFill>
                    <a:ea typeface="Calibri" panose="020F0502020204030204" pitchFamily="34" charset="0"/>
                    <a:cs typeface="Times New Roman" panose="02020603050405020304" pitchFamily="18" charset="0"/>
                  </a:rPr>
                  <a:t>862.96</a:t>
                </a:r>
                <a:endParaRPr lang="en-US" sz="2400" dirty="0">
                  <a:effectLst/>
                  <a:ea typeface="Calibri" panose="020F0502020204030204" pitchFamily="34"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242B44B4-42EA-4268-8E1F-3DA0A04885B0}"/>
                  </a:ext>
                </a:extLst>
              </p:cNvPr>
              <p:cNvSpPr txBox="1">
                <a:spLocks noRot="1" noChangeAspect="1" noMove="1" noResize="1" noEditPoints="1" noAdjustHandles="1" noChangeArrowheads="1" noChangeShapeType="1" noTextEdit="1"/>
              </p:cNvSpPr>
              <p:nvPr/>
            </p:nvSpPr>
            <p:spPr>
              <a:xfrm>
                <a:off x="689351" y="3456380"/>
                <a:ext cx="6002394" cy="494623"/>
              </a:xfrm>
              <a:prstGeom prst="rect">
                <a:avLst/>
              </a:prstGeom>
              <a:blipFill>
                <a:blip r:embed="rId2"/>
                <a:stretch>
                  <a:fillRect l="-203" t="-9877" b="-20988"/>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F8E8B1ED-43C5-4D4F-96C1-0E81CADFDBEB}"/>
              </a:ext>
            </a:extLst>
          </p:cNvPr>
          <p:cNvSpPr txBox="1"/>
          <p:nvPr/>
        </p:nvSpPr>
        <p:spPr>
          <a:xfrm>
            <a:off x="6991004" y="2262120"/>
            <a:ext cx="2019992" cy="461665"/>
          </a:xfrm>
          <a:prstGeom prst="rect">
            <a:avLst/>
          </a:prstGeom>
          <a:noFill/>
        </p:spPr>
        <p:txBody>
          <a:bodyPr wrap="square" rtlCol="0">
            <a:spAutoFit/>
          </a:bodyPr>
          <a:lstStyle/>
          <a:p>
            <a:r>
              <a:rPr lang="en-US" sz="2400" dirty="0"/>
              <a:t>n₁=n₂=50</a:t>
            </a:r>
            <a:endParaRPr lang="en-IN" sz="2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26AA641-8F64-47A7-9918-82630C354E01}"/>
                  </a:ext>
                </a:extLst>
              </p:cNvPr>
              <p:cNvSpPr txBox="1"/>
              <p:nvPr/>
            </p:nvSpPr>
            <p:spPr>
              <a:xfrm>
                <a:off x="614537" y="4256117"/>
                <a:ext cx="3992186" cy="11876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IN" i="1" smtClean="0">
                              <a:solidFill>
                                <a:srgbClr val="836967"/>
                              </a:solidFill>
                              <a:latin typeface="Cambria Math" panose="02040503050406030204" pitchFamily="18" charset="0"/>
                            </a:rPr>
                          </m:ctrlPr>
                        </m:sSub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Sub>
                      <m:r>
                        <a:rPr lang="en-IN" i="0">
                          <a:latin typeface="Cambria Math" panose="02040503050406030204" pitchFamily="18" charset="0"/>
                        </a:rPr>
                        <m:t>=</m:t>
                      </m:r>
                      <m:rad>
                        <m:radPr>
                          <m:degHide m:val="on"/>
                          <m:ctrlPr>
                            <a:rPr lang="en-IN" i="1">
                              <a:solidFill>
                                <a:srgbClr val="836967"/>
                              </a:solidFill>
                              <a:latin typeface="Cambria Math" panose="02040503050406030204" pitchFamily="18" charset="0"/>
                            </a:rPr>
                          </m:ctrlPr>
                        </m:radPr>
                        <m:deg/>
                        <m:e>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1</m:t>
                                  </m:r>
                                </m:sub>
                              </m:sSub>
                            </m:sub>
                            <m:sup>
                              <m:r>
                                <a:rPr lang="en-IN" i="0">
                                  <a:latin typeface="Cambria Math" panose="02040503050406030204" pitchFamily="18" charset="0"/>
                                </a:rPr>
                                <m:t>2</m:t>
                              </m:r>
                            </m:sup>
                          </m:sSubSup>
                          <m:r>
                            <a:rPr lang="en-IN" i="0">
                              <a:latin typeface="Cambria Math" panose="02040503050406030204" pitchFamily="18" charset="0"/>
                            </a:rPr>
                            <m:t>+</m:t>
                          </m:r>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𝑋</m:t>
                                      </m:r>
                                    </m:e>
                                    <m:lim>
                                      <m:r>
                                        <a:rPr lang="en-IN" i="0">
                                          <a:latin typeface="Cambria Math" panose="02040503050406030204" pitchFamily="18" charset="0"/>
                                        </a:rPr>
                                        <m:t>‾</m:t>
                                      </m:r>
                                    </m:lim>
                                  </m:limUpp>
                                </m:e>
                                <m:sub>
                                  <m:r>
                                    <a:rPr lang="en-IN" i="0">
                                      <a:latin typeface="Cambria Math" panose="02040503050406030204" pitchFamily="18" charset="0"/>
                                    </a:rPr>
                                    <m:t>2</m:t>
                                  </m:r>
                                </m:sub>
                              </m:sSub>
                            </m:sub>
                            <m:sup>
                              <m:r>
                                <a:rPr lang="en-IN" i="0">
                                  <a:latin typeface="Cambria Math" panose="02040503050406030204" pitchFamily="18" charset="0"/>
                                </a:rPr>
                                <m:t>2</m:t>
                              </m:r>
                            </m:sup>
                          </m:sSubSup>
                        </m:e>
                      </m:rad>
                      <m:r>
                        <a:rPr lang="en-IN" i="0">
                          <a:latin typeface="Cambria Math" panose="02040503050406030204" pitchFamily="18" charset="0"/>
                        </a:rPr>
                        <m:t>=</m:t>
                      </m:r>
                      <m:rad>
                        <m:radPr>
                          <m:degHide m:val="on"/>
                          <m:ctrlPr>
                            <a:rPr lang="en-IN" i="1">
                              <a:solidFill>
                                <a:srgbClr val="836967"/>
                              </a:solidFill>
                              <a:latin typeface="Cambria Math" panose="02040503050406030204" pitchFamily="18" charset="0"/>
                            </a:rPr>
                          </m:ctrlPr>
                        </m:radPr>
                        <m:deg/>
                        <m:e>
                          <m:f>
                            <m:fPr>
                              <m:ctrlPr>
                                <a:rPr lang="en-IN" i="1">
                                  <a:solidFill>
                                    <a:srgbClr val="836967"/>
                                  </a:solidFill>
                                  <a:latin typeface="Cambria Math" panose="02040503050406030204" pitchFamily="18" charset="0"/>
                                </a:rPr>
                              </m:ctrlPr>
                            </m:fPr>
                            <m:num>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1</m:t>
                                  </m:r>
                                </m:sub>
                                <m:sup>
                                  <m:r>
                                    <a:rPr lang="en-IN" i="0">
                                      <a:latin typeface="Cambria Math" panose="02040503050406030204" pitchFamily="18" charset="0"/>
                                    </a:rPr>
                                    <m:t>2</m:t>
                                  </m:r>
                                </m:sup>
                              </m:sSubSup>
                            </m:num>
                            <m:den>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𝑛</m:t>
                                  </m:r>
                                </m:e>
                                <m:sub>
                                  <m:r>
                                    <a:rPr lang="en-IN" i="0">
                                      <a:latin typeface="Cambria Math" panose="02040503050406030204" pitchFamily="18" charset="0"/>
                                    </a:rPr>
                                    <m:t>1</m:t>
                                  </m:r>
                                </m:sub>
                              </m:sSub>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sSubSup>
                                <m:sSubSupPr>
                                  <m:ctrlPr>
                                    <a:rPr lang="en-IN" i="1">
                                      <a:solidFill>
                                        <a:srgbClr val="836967"/>
                                      </a:solidFill>
                                      <a:latin typeface="Cambria Math" panose="02040503050406030204" pitchFamily="18" charset="0"/>
                                    </a:rPr>
                                  </m:ctrlPr>
                                </m:sSubSupPr>
                                <m:e>
                                  <m:r>
                                    <a:rPr lang="en-IN" i="1">
                                      <a:latin typeface="Cambria Math" panose="02040503050406030204" pitchFamily="18" charset="0"/>
                                    </a:rPr>
                                    <m:t>𝜎</m:t>
                                  </m:r>
                                </m:e>
                                <m:sub>
                                  <m:r>
                                    <a:rPr lang="en-IN" i="0">
                                      <a:latin typeface="Cambria Math" panose="02040503050406030204" pitchFamily="18" charset="0"/>
                                    </a:rPr>
                                    <m:t>2</m:t>
                                  </m:r>
                                </m:sub>
                                <m:sup>
                                  <m:r>
                                    <a:rPr lang="en-IN" i="0">
                                      <a:latin typeface="Cambria Math" panose="02040503050406030204" pitchFamily="18" charset="0"/>
                                    </a:rPr>
                                    <m:t>2</m:t>
                                  </m:r>
                                </m:sup>
                              </m:sSubSup>
                            </m:num>
                            <m:den>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𝑛</m:t>
                                  </m:r>
                                </m:e>
                                <m:sub>
                                  <m:r>
                                    <a:rPr lang="en-IN" i="0">
                                      <a:latin typeface="Cambria Math" panose="02040503050406030204" pitchFamily="18" charset="0"/>
                                    </a:rPr>
                                    <m:t>2</m:t>
                                  </m:r>
                                </m:sub>
                              </m:sSub>
                            </m:den>
                          </m:f>
                        </m:e>
                      </m:rad>
                    </m:oMath>
                  </m:oMathPara>
                </a14:m>
                <a:endParaRPr lang="en-US" dirty="0"/>
              </a:p>
              <a:p>
                <a:r>
                  <a:rPr lang="en-IN" dirty="0"/>
                  <a:t>                =197.76</a:t>
                </a:r>
              </a:p>
            </p:txBody>
          </p:sp>
        </mc:Choice>
        <mc:Fallback xmlns="">
          <p:sp>
            <p:nvSpPr>
              <p:cNvPr id="10" name="TextBox 9">
                <a:extLst>
                  <a:ext uri="{FF2B5EF4-FFF2-40B4-BE49-F238E27FC236}">
                    <a16:creationId xmlns:a16="http://schemas.microsoft.com/office/drawing/2014/main" id="{E26AA641-8F64-47A7-9918-82630C354E01}"/>
                  </a:ext>
                </a:extLst>
              </p:cNvPr>
              <p:cNvSpPr txBox="1">
                <a:spLocks noRot="1" noChangeAspect="1" noMove="1" noResize="1" noEditPoints="1" noAdjustHandles="1" noChangeArrowheads="1" noChangeShapeType="1" noTextEdit="1"/>
              </p:cNvSpPr>
              <p:nvPr/>
            </p:nvSpPr>
            <p:spPr>
              <a:xfrm>
                <a:off x="614537" y="4256117"/>
                <a:ext cx="3992186" cy="1187697"/>
              </a:xfrm>
              <a:prstGeom prst="rect">
                <a:avLst/>
              </a:prstGeom>
              <a:blipFill>
                <a:blip r:embed="rId3"/>
                <a:stretch>
                  <a:fillRect b="-71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1677882-C3E6-4315-BF63-E6EC7AF45B9A}"/>
                  </a:ext>
                </a:extLst>
              </p:cNvPr>
              <p:cNvSpPr txBox="1"/>
              <p:nvPr/>
            </p:nvSpPr>
            <p:spPr>
              <a:xfrm>
                <a:off x="430184" y="5443814"/>
                <a:ext cx="6097384" cy="94282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rPr>
                        <m:t>𝑧</m:t>
                      </m:r>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d>
                            <m:dPr>
                              <m:ctrlPr>
                                <a:rPr lang="en-IN" i="1">
                                  <a:solidFill>
                                    <a:srgbClr val="836967"/>
                                  </a:solidFill>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𝑥</m:t>
                                      </m:r>
                                    </m:e>
                                    <m:lim>
                                      <m:r>
                                        <a:rPr lang="en-IN" i="0">
                                          <a:latin typeface="Cambria Math" panose="02040503050406030204" pitchFamily="18" charset="0"/>
                                        </a:rPr>
                                        <m:t>‾</m:t>
                                      </m:r>
                                    </m:lim>
                                  </m:limUpp>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𝑥</m:t>
                                      </m:r>
                                    </m:e>
                                    <m:lim>
                                      <m:r>
                                        <a:rPr lang="en-IN" i="0">
                                          <a:latin typeface="Cambria Math" panose="02040503050406030204" pitchFamily="18" charset="0"/>
                                        </a:rPr>
                                        <m:t>‾</m:t>
                                      </m:r>
                                    </m:lim>
                                  </m:limUpp>
                                </m:e>
                                <m:sub>
                                  <m:r>
                                    <a:rPr lang="en-IN" i="0">
                                      <a:latin typeface="Cambria Math" panose="02040503050406030204" pitchFamily="18" charset="0"/>
                                    </a:rPr>
                                    <m:t>2</m:t>
                                  </m:r>
                                </m:sub>
                              </m:sSub>
                            </m:e>
                          </m:d>
                          <m:r>
                            <a:rPr lang="en-IN" i="0">
                              <a:latin typeface="Cambria Math" panose="02040503050406030204" pitchFamily="18" charset="0"/>
                            </a:rPr>
                            <m:t>−</m:t>
                          </m:r>
                          <m:d>
                            <m:dPr>
                              <m:ctrlPr>
                                <a:rPr lang="en-IN" i="1">
                                  <a:solidFill>
                                    <a:srgbClr val="836967"/>
                                  </a:solidFill>
                                  <a:latin typeface="Cambria Math" panose="02040503050406030204" pitchFamily="18" charset="0"/>
                                </a:rPr>
                              </m:ctrlPr>
                            </m:d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r>
                                    <a:rPr lang="en-IN" i="0">
                                      <a:latin typeface="Cambria Math" panose="02040503050406030204" pitchFamily="18" charset="0"/>
                                    </a:rPr>
                                    <m:t>1</m:t>
                                  </m:r>
                                </m:sub>
                              </m:sSub>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𝜇</m:t>
                                  </m:r>
                                </m:e>
                                <m:sub>
                                  <m:r>
                                    <a:rPr lang="en-IN" i="0">
                                      <a:latin typeface="Cambria Math" panose="02040503050406030204" pitchFamily="18" charset="0"/>
                                    </a:rPr>
                                    <m:t>2</m:t>
                                  </m:r>
                                </m:sub>
                              </m:sSub>
                            </m:e>
                          </m:d>
                        </m:num>
                        <m:den>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𝜎</m:t>
                              </m:r>
                            </m:e>
                            <m:sub>
                              <m:acc>
                                <m:accPr>
                                  <m:chr m:val="̅"/>
                                  <m:ctrlPr>
                                    <a:rPr lang="en-IN" i="1">
                                      <a:solidFill>
                                        <a:srgbClr val="836967"/>
                                      </a:solidFill>
                                      <a:latin typeface="Cambria Math" panose="02040503050406030204" pitchFamily="18" charset="0"/>
                                    </a:rPr>
                                  </m:ctrlPr>
                                </m:accPr>
                                <m:e>
                                  <m:sSub>
                                    <m:sSubPr>
                                      <m:ctrlPr>
                                        <a:rPr lang="en-IN" i="1">
                                          <a:solidFill>
                                            <a:srgbClr val="836967"/>
                                          </a:solidFill>
                                          <a:latin typeface="Cambria Math" panose="02040503050406030204" pitchFamily="18" charset="0"/>
                                        </a:rPr>
                                      </m:ctrlPr>
                                    </m:sSubPr>
                                    <m:e>
                                      <m:r>
                                        <a:rPr lang="en-IN" i="1">
                                          <a:latin typeface="Cambria Math" panose="02040503050406030204" pitchFamily="18" charset="0"/>
                                        </a:rPr>
                                        <m:t>𝑥</m:t>
                                      </m:r>
                                    </m:e>
                                    <m:sub>
                                      <m:r>
                                        <a:rPr lang="en-IN" i="0">
                                          <a:latin typeface="Cambria Math" panose="02040503050406030204" pitchFamily="18" charset="0"/>
                                        </a:rPr>
                                        <m:t>1</m:t>
                                      </m:r>
                                    </m:sub>
                                  </m:sSub>
                                </m:e>
                              </m:acc>
                              <m:r>
                                <a:rPr lang="en-IN" i="0">
                                  <a:latin typeface="Cambria Math" panose="02040503050406030204" pitchFamily="18" charset="0"/>
                                </a:rPr>
                                <m:t>−</m:t>
                              </m:r>
                              <m:sSub>
                                <m:sSubPr>
                                  <m:ctrlPr>
                                    <a:rPr lang="en-IN" i="1">
                                      <a:solidFill>
                                        <a:srgbClr val="836967"/>
                                      </a:solidFill>
                                      <a:latin typeface="Cambria Math" panose="02040503050406030204" pitchFamily="18" charset="0"/>
                                    </a:rPr>
                                  </m:ctrlPr>
                                </m:sSubPr>
                                <m:e>
                                  <m:limUpp>
                                    <m:limUppPr>
                                      <m:ctrlPr>
                                        <a:rPr lang="en-IN" i="1">
                                          <a:solidFill>
                                            <a:srgbClr val="836967"/>
                                          </a:solidFill>
                                          <a:latin typeface="Cambria Math" panose="02040503050406030204" pitchFamily="18" charset="0"/>
                                        </a:rPr>
                                      </m:ctrlPr>
                                    </m:limUppPr>
                                    <m:e>
                                      <m:r>
                                        <a:rPr lang="en-IN" i="1">
                                          <a:latin typeface="Cambria Math" panose="02040503050406030204" pitchFamily="18" charset="0"/>
                                        </a:rPr>
                                        <m:t>𝑥</m:t>
                                      </m:r>
                                    </m:e>
                                    <m:lim>
                                      <m:r>
                                        <a:rPr lang="en-IN" i="0">
                                          <a:latin typeface="Cambria Math" panose="02040503050406030204" pitchFamily="18" charset="0"/>
                                        </a:rPr>
                                        <m:t>‾</m:t>
                                      </m:r>
                                    </m:lim>
                                  </m:limUpp>
                                </m:e>
                                <m:sub>
                                  <m:r>
                                    <a:rPr lang="en-IN" i="0">
                                      <a:latin typeface="Cambria Math" panose="02040503050406030204" pitchFamily="18" charset="0"/>
                                    </a:rPr>
                                    <m:t>2</m:t>
                                  </m:r>
                                </m:sub>
                              </m:sSub>
                            </m:sub>
                          </m:sSub>
                        </m:den>
                      </m:f>
                      <m:r>
                        <a:rPr lang="en-IN" i="0">
                          <a:latin typeface="Cambria Math" panose="02040503050406030204" pitchFamily="18" charset="0"/>
                        </a:rPr>
                        <m:t>=</m:t>
                      </m:r>
                      <m:f>
                        <m:fPr>
                          <m:ctrlPr>
                            <a:rPr lang="en-IN" i="1">
                              <a:solidFill>
                                <a:srgbClr val="836967"/>
                              </a:solidFill>
                              <a:latin typeface="Cambria Math" panose="02040503050406030204" pitchFamily="18" charset="0"/>
                            </a:rPr>
                          </m:ctrlPr>
                        </m:fPr>
                        <m:num>
                          <m:r>
                            <a:rPr lang="en-US" b="0" i="1" smtClean="0">
                              <a:solidFill>
                                <a:srgbClr val="836967"/>
                              </a:solidFill>
                              <a:latin typeface="Cambria Math" panose="02040503050406030204" pitchFamily="18" charset="0"/>
                            </a:rPr>
                            <m:t>−862.96</m:t>
                          </m:r>
                        </m:num>
                        <m:den>
                          <m:r>
                            <a:rPr lang="en-US" b="0" i="0" smtClean="0">
                              <a:solidFill>
                                <a:srgbClr val="836967"/>
                              </a:solidFill>
                              <a:latin typeface="Cambria Math" panose="02040503050406030204" pitchFamily="18" charset="0"/>
                            </a:rPr>
                            <m:t>197.76</m:t>
                          </m:r>
                        </m:den>
                      </m:f>
                      <m:r>
                        <a:rPr lang="en-IN" i="0">
                          <a:latin typeface="Cambria Math" panose="02040503050406030204" pitchFamily="18" charset="0"/>
                        </a:rPr>
                        <m:t>≈</m:t>
                      </m:r>
                      <m:r>
                        <a:rPr lang="en-US" b="0" i="0" smtClean="0">
                          <a:latin typeface="Cambria Math" panose="02040503050406030204" pitchFamily="18" charset="0"/>
                        </a:rPr>
                        <m:t>−4.36</m:t>
                      </m:r>
                    </m:oMath>
                  </m:oMathPara>
                </a14:m>
                <a:endParaRPr lang="en-IN" dirty="0"/>
              </a:p>
            </p:txBody>
          </p:sp>
        </mc:Choice>
        <mc:Fallback xmlns="">
          <p:sp>
            <p:nvSpPr>
              <p:cNvPr id="12" name="TextBox 11">
                <a:extLst>
                  <a:ext uri="{FF2B5EF4-FFF2-40B4-BE49-F238E27FC236}">
                    <a16:creationId xmlns:a16="http://schemas.microsoft.com/office/drawing/2014/main" id="{41677882-C3E6-4315-BF63-E6EC7AF45B9A}"/>
                  </a:ext>
                </a:extLst>
              </p:cNvPr>
              <p:cNvSpPr txBox="1">
                <a:spLocks noRot="1" noChangeAspect="1" noMove="1" noResize="1" noEditPoints="1" noAdjustHandles="1" noChangeArrowheads="1" noChangeShapeType="1" noTextEdit="1"/>
              </p:cNvSpPr>
              <p:nvPr/>
            </p:nvSpPr>
            <p:spPr>
              <a:xfrm>
                <a:off x="430184" y="5443814"/>
                <a:ext cx="6097384" cy="942822"/>
              </a:xfrm>
              <a:prstGeom prst="rect">
                <a:avLst/>
              </a:prstGeom>
              <a:blipFill>
                <a:blip r:embed="rId4"/>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153921A4-1EB7-459E-AE9A-7D8A40FF25D2}"/>
              </a:ext>
            </a:extLst>
          </p:cNvPr>
          <p:cNvPicPr>
            <a:picLocks noChangeAspect="1"/>
          </p:cNvPicPr>
          <p:nvPr/>
        </p:nvPicPr>
        <p:blipFill>
          <a:blip r:embed="rId5"/>
          <a:stretch>
            <a:fillRect/>
          </a:stretch>
        </p:blipFill>
        <p:spPr>
          <a:xfrm>
            <a:off x="337250" y="449523"/>
            <a:ext cx="562689" cy="562689"/>
          </a:xfrm>
          <a:prstGeom prst="rect">
            <a:avLst/>
          </a:prstGeom>
        </p:spPr>
      </p:pic>
    </p:spTree>
    <p:extLst>
      <p:ext uri="{BB962C8B-B14F-4D97-AF65-F5344CB8AC3E}">
        <p14:creationId xmlns:p14="http://schemas.microsoft.com/office/powerpoint/2010/main" val="30977079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18C8-65D6-4DCA-9C22-8B51AF409AC7}"/>
              </a:ext>
            </a:extLst>
          </p:cNvPr>
          <p:cNvSpPr>
            <a:spLocks noGrp="1"/>
          </p:cNvSpPr>
          <p:nvPr>
            <p:ph type="title"/>
          </p:nvPr>
        </p:nvSpPr>
        <p:spPr>
          <a:xfrm>
            <a:off x="583622" y="455123"/>
            <a:ext cx="5556713" cy="611678"/>
          </a:xfrm>
        </p:spPr>
        <p:txBody>
          <a:bodyPr>
            <a:normAutofit fontScale="90000"/>
          </a:bodyPr>
          <a:lstStyle/>
          <a:p>
            <a:r>
              <a:rPr lang="en-US"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Hypothesis Testing N-</a:t>
            </a:r>
            <a:endParaRPr lang="en-IN" dirty="0"/>
          </a:p>
        </p:txBody>
      </p:sp>
      <p:sp>
        <p:nvSpPr>
          <p:cNvPr id="3" name="Content Placeholder 2">
            <a:extLst>
              <a:ext uri="{FF2B5EF4-FFF2-40B4-BE49-F238E27FC236}">
                <a16:creationId xmlns:a16="http://schemas.microsoft.com/office/drawing/2014/main" id="{09FA3FD4-B8E5-4A1C-A430-7E8B7AA69C12}"/>
              </a:ext>
            </a:extLst>
          </p:cNvPr>
          <p:cNvSpPr>
            <a:spLocks noGrp="1"/>
          </p:cNvSpPr>
          <p:nvPr>
            <p:ph idx="1"/>
          </p:nvPr>
        </p:nvSpPr>
        <p:spPr/>
        <p:txBody>
          <a:bodyPr/>
          <a:lstStyle/>
          <a:p>
            <a:r>
              <a:rPr lang="en-IN" dirty="0"/>
              <a:t>Since z-value doesn’t lie in the region of -1.96 to +1.96 (taking </a:t>
            </a:r>
            <a:r>
              <a:rPr lang="en-US" dirty="0"/>
              <a:t>ɑ</a:t>
            </a:r>
            <a:r>
              <a:rPr lang="en-IN" dirty="0"/>
              <a:t> = 0.05) so we can reject the null hypothesis.</a:t>
            </a:r>
          </a:p>
        </p:txBody>
      </p:sp>
      <p:pic>
        <p:nvPicPr>
          <p:cNvPr id="5" name="Picture 4">
            <a:extLst>
              <a:ext uri="{FF2B5EF4-FFF2-40B4-BE49-F238E27FC236}">
                <a16:creationId xmlns:a16="http://schemas.microsoft.com/office/drawing/2014/main" id="{457F723F-41DA-44C2-9F09-5310E5979EB2}"/>
              </a:ext>
            </a:extLst>
          </p:cNvPr>
          <p:cNvPicPr>
            <a:picLocks noChangeAspect="1"/>
          </p:cNvPicPr>
          <p:nvPr/>
        </p:nvPicPr>
        <p:blipFill>
          <a:blip r:embed="rId2"/>
          <a:stretch>
            <a:fillRect/>
          </a:stretch>
        </p:blipFill>
        <p:spPr>
          <a:xfrm>
            <a:off x="363075" y="455123"/>
            <a:ext cx="611678" cy="611678"/>
          </a:xfrm>
          <a:prstGeom prst="rect">
            <a:avLst/>
          </a:prstGeom>
        </p:spPr>
      </p:pic>
    </p:spTree>
    <p:extLst>
      <p:ext uri="{BB962C8B-B14F-4D97-AF65-F5344CB8AC3E}">
        <p14:creationId xmlns:p14="http://schemas.microsoft.com/office/powerpoint/2010/main" val="1677103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5051AB5-A90D-4182-A2B8-A1C834BA6390}"/>
              </a:ext>
            </a:extLst>
          </p:cNvPr>
          <p:cNvPicPr>
            <a:picLocks noChangeAspect="1"/>
          </p:cNvPicPr>
          <p:nvPr/>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1388224" y="2109232"/>
            <a:ext cx="9966961" cy="3435357"/>
          </a:xfrm>
        </p:spPr>
        <p:txBody>
          <a:bodyPr>
            <a:noAutofit/>
          </a:bodyPr>
          <a:lstStyle/>
          <a:p>
            <a:r>
              <a:rPr lang="en-IN" sz="9600" dirty="0">
                <a:solidFill>
                  <a:schemeClr val="bg1"/>
                </a:solidFill>
                <a:latin typeface="28 Days Later" panose="020B0603050302020204" pitchFamily="34" charset="0"/>
              </a:rPr>
              <a:t>Machine Learning And Prediction Task</a:t>
            </a:r>
            <a:endParaRPr lang="en-US" sz="9600" b="1" dirty="0">
              <a:solidFill>
                <a:schemeClr val="bg1"/>
              </a:solidFill>
              <a:latin typeface="28 Days Later" panose="020B0603050302020204" pitchFamily="34" charset="0"/>
            </a:endParaRPr>
          </a:p>
        </p:txBody>
      </p:sp>
    </p:spTree>
    <p:extLst>
      <p:ext uri="{BB962C8B-B14F-4D97-AF65-F5344CB8AC3E}">
        <p14:creationId xmlns:p14="http://schemas.microsoft.com/office/powerpoint/2010/main" val="3093224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85F29-8332-47CD-9364-A4E80EDBE744}"/>
              </a:ext>
            </a:extLst>
          </p:cNvPr>
          <p:cNvSpPr>
            <a:spLocks noGrp="1"/>
          </p:cNvSpPr>
          <p:nvPr>
            <p:ph type="title"/>
          </p:nvPr>
        </p:nvSpPr>
        <p:spPr>
          <a:xfrm>
            <a:off x="913794" y="838200"/>
            <a:ext cx="2876809" cy="457201"/>
          </a:xfrm>
        </p:spPr>
        <p:txBody>
          <a:bodyPr>
            <a:normAutofit fontScale="90000"/>
          </a:bodyPr>
          <a:lstStyle/>
          <a:p>
            <a:r>
              <a:rPr lang="en-US" sz="6000" u="sng" dirty="0"/>
              <a:t>Recap </a:t>
            </a:r>
            <a:r>
              <a:rPr lang="en-US" u="sng" dirty="0"/>
              <a:t>- </a:t>
            </a:r>
            <a:endParaRPr lang="en-IN" u="sng" dirty="0"/>
          </a:p>
        </p:txBody>
      </p:sp>
      <p:sp>
        <p:nvSpPr>
          <p:cNvPr id="3" name="Content Placeholder 2">
            <a:extLst>
              <a:ext uri="{FF2B5EF4-FFF2-40B4-BE49-F238E27FC236}">
                <a16:creationId xmlns:a16="http://schemas.microsoft.com/office/drawing/2014/main" id="{8E7A77EE-3AD1-472E-ABEB-0B358A81BDCC}"/>
              </a:ext>
            </a:extLst>
          </p:cNvPr>
          <p:cNvSpPr>
            <a:spLocks noGrp="1"/>
          </p:cNvSpPr>
          <p:nvPr>
            <p:ph idx="1"/>
          </p:nvPr>
        </p:nvSpPr>
        <p:spPr>
          <a:xfrm>
            <a:off x="1002549" y="2649074"/>
            <a:ext cx="10186902" cy="2643447"/>
          </a:xfrm>
        </p:spPr>
        <p:txBody>
          <a:bodyPr>
            <a:normAutofit fontScale="85000" lnSpcReduction="20000"/>
          </a:bodyPr>
          <a:lstStyle/>
          <a:p>
            <a:pPr marL="36900" indent="0">
              <a:buNone/>
            </a:pPr>
            <a:r>
              <a:rPr lang="en-US" sz="3000" dirty="0"/>
              <a:t>In the first part of our project, we did </a:t>
            </a:r>
          </a:p>
          <a:p>
            <a:r>
              <a:rPr lang="en-US" sz="3000" dirty="0"/>
              <a:t>Data collection</a:t>
            </a:r>
          </a:p>
          <a:p>
            <a:r>
              <a:rPr lang="en-US" sz="3000" dirty="0"/>
              <a:t>Data preprocessing and cleaning</a:t>
            </a:r>
          </a:p>
          <a:p>
            <a:r>
              <a:rPr lang="en-US" sz="3000" dirty="0"/>
              <a:t>Visual analysis(graph)</a:t>
            </a:r>
          </a:p>
          <a:p>
            <a:r>
              <a:rPr lang="en-US" sz="3000" dirty="0"/>
              <a:t>Hypothesis testing</a:t>
            </a:r>
          </a:p>
          <a:p>
            <a:endParaRPr lang="en-IN" dirty="0"/>
          </a:p>
        </p:txBody>
      </p:sp>
      <p:pic>
        <p:nvPicPr>
          <p:cNvPr id="4" name="Picture 3">
            <a:extLst>
              <a:ext uri="{FF2B5EF4-FFF2-40B4-BE49-F238E27FC236}">
                <a16:creationId xmlns:a16="http://schemas.microsoft.com/office/drawing/2014/main" id="{1285C1F1-306D-4183-A505-772CD9DCD6EA}"/>
              </a:ext>
            </a:extLst>
          </p:cNvPr>
          <p:cNvPicPr>
            <a:picLocks noChangeAspect="1"/>
          </p:cNvPicPr>
          <p:nvPr/>
        </p:nvPicPr>
        <p:blipFill>
          <a:blip r:embed="rId2"/>
          <a:stretch>
            <a:fillRect/>
          </a:stretch>
        </p:blipFill>
        <p:spPr>
          <a:xfrm>
            <a:off x="421264" y="579120"/>
            <a:ext cx="833958" cy="833958"/>
          </a:xfrm>
          <a:prstGeom prst="rect">
            <a:avLst/>
          </a:prstGeom>
        </p:spPr>
      </p:pic>
    </p:spTree>
    <p:extLst>
      <p:ext uri="{BB962C8B-B14F-4D97-AF65-F5344CB8AC3E}">
        <p14:creationId xmlns:p14="http://schemas.microsoft.com/office/powerpoint/2010/main" val="966719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59A56-FE4E-4A07-8A9A-D94221AF8153}"/>
              </a:ext>
            </a:extLst>
          </p:cNvPr>
          <p:cNvSpPr>
            <a:spLocks noGrp="1"/>
          </p:cNvSpPr>
          <p:nvPr>
            <p:ph type="title"/>
          </p:nvPr>
        </p:nvSpPr>
        <p:spPr>
          <a:xfrm>
            <a:off x="564270" y="544967"/>
            <a:ext cx="1890801" cy="644929"/>
          </a:xfrm>
        </p:spPr>
        <p:txBody>
          <a:bodyPr>
            <a:normAutofit fontScale="90000"/>
          </a:bodyPr>
          <a:lstStyle/>
          <a:p>
            <a:r>
              <a:rPr lang="en-US" b="1" u="sng" dirty="0"/>
              <a:t>Data-</a:t>
            </a:r>
            <a:endParaRPr lang="en-IN" b="1" u="sng" dirty="0"/>
          </a:p>
        </p:txBody>
      </p:sp>
      <p:pic>
        <p:nvPicPr>
          <p:cNvPr id="7" name="Content Placeholder 6" descr="Chevron arrows">
            <a:extLst>
              <a:ext uri="{FF2B5EF4-FFF2-40B4-BE49-F238E27FC236}">
                <a16:creationId xmlns:a16="http://schemas.microsoft.com/office/drawing/2014/main" id="{3D539371-B7AE-467B-9EC9-856E1E89AB2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90946" y="594107"/>
            <a:ext cx="546648" cy="546648"/>
          </a:xfrm>
        </p:spPr>
      </p:pic>
      <p:sp>
        <p:nvSpPr>
          <p:cNvPr id="5" name="TextBox 4">
            <a:extLst>
              <a:ext uri="{FF2B5EF4-FFF2-40B4-BE49-F238E27FC236}">
                <a16:creationId xmlns:a16="http://schemas.microsoft.com/office/drawing/2014/main" id="{2DA98F16-6A0D-4537-A4C7-C06F9F728AF2}"/>
              </a:ext>
            </a:extLst>
          </p:cNvPr>
          <p:cNvSpPr txBox="1"/>
          <p:nvPr/>
        </p:nvSpPr>
        <p:spPr>
          <a:xfrm>
            <a:off x="947652" y="4751095"/>
            <a:ext cx="9072283" cy="369332"/>
          </a:xfrm>
          <a:prstGeom prst="rect">
            <a:avLst/>
          </a:prstGeom>
          <a:noFill/>
        </p:spPr>
        <p:txBody>
          <a:bodyPr wrap="square">
            <a:spAutoFit/>
          </a:bodyPr>
          <a:lstStyle/>
          <a:p>
            <a:r>
              <a:rPr lang="en-IN" sz="1800" b="0" i="0" u="none" strike="noStrike" baseline="0" dirty="0">
                <a:solidFill>
                  <a:schemeClr val="tx2"/>
                </a:solidFill>
                <a:latin typeface="Georgia" panose="02040502050405020303" pitchFamily="18" charset="0"/>
              </a:rPr>
              <a:t>Dataset URL: </a:t>
            </a:r>
            <a:r>
              <a:rPr lang="en-IN" sz="1800" b="0" i="0" u="sng" strike="noStrike" baseline="0" dirty="0">
                <a:solidFill>
                  <a:schemeClr val="tx2"/>
                </a:solidFill>
                <a:latin typeface="Georgia" panose="02040502050405020303" pitchFamily="18" charset="0"/>
              </a:rPr>
              <a:t>https://www.kaggle.com/phiitm/andhra-pradesh-health-data</a:t>
            </a:r>
            <a:endParaRPr lang="en-IN" u="sng" dirty="0">
              <a:solidFill>
                <a:schemeClr val="tx2"/>
              </a:solidFill>
            </a:endParaRPr>
          </a:p>
        </p:txBody>
      </p:sp>
      <p:sp>
        <p:nvSpPr>
          <p:cNvPr id="10" name="TextBox 9">
            <a:extLst>
              <a:ext uri="{FF2B5EF4-FFF2-40B4-BE49-F238E27FC236}">
                <a16:creationId xmlns:a16="http://schemas.microsoft.com/office/drawing/2014/main" id="{DBDBB170-A14C-4DD7-9B7B-77984CBF72D7}"/>
              </a:ext>
            </a:extLst>
          </p:cNvPr>
          <p:cNvSpPr txBox="1"/>
          <p:nvPr/>
        </p:nvSpPr>
        <p:spPr>
          <a:xfrm>
            <a:off x="947652" y="1354973"/>
            <a:ext cx="10922923" cy="2308324"/>
          </a:xfrm>
          <a:prstGeom prst="rect">
            <a:avLst/>
          </a:prstGeom>
          <a:noFill/>
        </p:spPr>
        <p:txBody>
          <a:bodyPr wrap="square" rtlCol="0">
            <a:spAutoFit/>
          </a:bodyPr>
          <a:lstStyle/>
          <a:p>
            <a:pPr algn="just"/>
            <a:r>
              <a:rPr lang="en-IN" sz="2400" b="0" i="0" u="none" strike="noStrike" baseline="0" dirty="0">
                <a:latin typeface="Georgia" panose="02040502050405020303" pitchFamily="18" charset="0"/>
              </a:rPr>
              <a:t>The source of this dataset is Kaggle. The dataset has 23 columns and 479688 rows in the dataset where each row corresponds to a new article. The title, text and type are of string data type.</a:t>
            </a:r>
            <a:r>
              <a:rPr lang="en-IN" sz="1800" b="0" i="0" u="none" strike="noStrike" baseline="0" dirty="0">
                <a:latin typeface="Georgia" panose="02040502050405020303" pitchFamily="18" charset="0"/>
              </a:rPr>
              <a:t> </a:t>
            </a:r>
            <a:r>
              <a:rPr lang="en-IN" sz="2400" b="0" i="0" u="none" strike="noStrike" baseline="0" dirty="0">
                <a:latin typeface="Georgia" panose="02040502050405020303" pitchFamily="18" charset="0"/>
              </a:rPr>
              <a:t>However, in some of the rows some values were missing for some of the features and value for some of the features are ‘</a:t>
            </a:r>
            <a:r>
              <a:rPr lang="en-IN" sz="2400" b="0" i="0" u="none" strike="noStrike" baseline="0" dirty="0" err="1">
                <a:latin typeface="Georgia" panose="02040502050405020303" pitchFamily="18" charset="0"/>
              </a:rPr>
              <a:t>NaN</a:t>
            </a:r>
            <a:r>
              <a:rPr lang="en-IN" sz="2400" b="0" i="0" u="none" strike="noStrike" baseline="0" dirty="0">
                <a:latin typeface="Georgia" panose="02040502050405020303" pitchFamily="18" charset="0"/>
              </a:rPr>
              <a:t>’. The data was cleaned in the Data pre-processing steps mentioned below, before using it for training different models.</a:t>
            </a:r>
            <a:endParaRPr lang="en-IN" sz="2400" dirty="0"/>
          </a:p>
        </p:txBody>
      </p:sp>
    </p:spTree>
    <p:extLst>
      <p:ext uri="{BB962C8B-B14F-4D97-AF65-F5344CB8AC3E}">
        <p14:creationId xmlns:p14="http://schemas.microsoft.com/office/powerpoint/2010/main" val="35050543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85F29-8332-47CD-9364-A4E80EDBE744}"/>
              </a:ext>
            </a:extLst>
          </p:cNvPr>
          <p:cNvSpPr>
            <a:spLocks noGrp="1"/>
          </p:cNvSpPr>
          <p:nvPr>
            <p:ph type="title"/>
          </p:nvPr>
        </p:nvSpPr>
        <p:spPr>
          <a:xfrm>
            <a:off x="913794" y="838200"/>
            <a:ext cx="2876809" cy="457201"/>
          </a:xfrm>
        </p:spPr>
        <p:txBody>
          <a:bodyPr>
            <a:normAutofit fontScale="90000"/>
          </a:bodyPr>
          <a:lstStyle/>
          <a:p>
            <a:r>
              <a:rPr lang="en-US" sz="6000" u="sng" dirty="0"/>
              <a:t>Recap </a:t>
            </a:r>
            <a:r>
              <a:rPr lang="en-US" u="sng" dirty="0"/>
              <a:t>- </a:t>
            </a:r>
            <a:endParaRPr lang="en-IN" u="sng" dirty="0"/>
          </a:p>
        </p:txBody>
      </p:sp>
      <p:sp>
        <p:nvSpPr>
          <p:cNvPr id="3" name="Content Placeholder 2">
            <a:extLst>
              <a:ext uri="{FF2B5EF4-FFF2-40B4-BE49-F238E27FC236}">
                <a16:creationId xmlns:a16="http://schemas.microsoft.com/office/drawing/2014/main" id="{8E7A77EE-3AD1-472E-ABEB-0B358A81BDCC}"/>
              </a:ext>
            </a:extLst>
          </p:cNvPr>
          <p:cNvSpPr>
            <a:spLocks noGrp="1"/>
          </p:cNvSpPr>
          <p:nvPr>
            <p:ph idx="1"/>
          </p:nvPr>
        </p:nvSpPr>
        <p:spPr>
          <a:xfrm>
            <a:off x="913794" y="2008995"/>
            <a:ext cx="3702455" cy="609515"/>
          </a:xfrm>
        </p:spPr>
        <p:txBody>
          <a:bodyPr>
            <a:normAutofit fontScale="25000" lnSpcReduction="20000"/>
          </a:bodyPr>
          <a:lstStyle/>
          <a:p>
            <a:endParaRPr lang="en-IN" dirty="0"/>
          </a:p>
          <a:p>
            <a:r>
              <a:rPr lang="en-US" sz="14400" u="sng" dirty="0"/>
              <a:t>Data collection-</a:t>
            </a:r>
          </a:p>
        </p:txBody>
      </p:sp>
      <p:pic>
        <p:nvPicPr>
          <p:cNvPr id="4" name="Picture 3">
            <a:extLst>
              <a:ext uri="{FF2B5EF4-FFF2-40B4-BE49-F238E27FC236}">
                <a16:creationId xmlns:a16="http://schemas.microsoft.com/office/drawing/2014/main" id="{1285C1F1-306D-4183-A505-772CD9DCD6EA}"/>
              </a:ext>
            </a:extLst>
          </p:cNvPr>
          <p:cNvPicPr>
            <a:picLocks noChangeAspect="1"/>
          </p:cNvPicPr>
          <p:nvPr/>
        </p:nvPicPr>
        <p:blipFill>
          <a:blip r:embed="rId2"/>
          <a:stretch>
            <a:fillRect/>
          </a:stretch>
        </p:blipFill>
        <p:spPr>
          <a:xfrm>
            <a:off x="421264" y="579120"/>
            <a:ext cx="833958" cy="833958"/>
          </a:xfrm>
          <a:prstGeom prst="rect">
            <a:avLst/>
          </a:prstGeom>
        </p:spPr>
      </p:pic>
      <p:sp>
        <p:nvSpPr>
          <p:cNvPr id="5" name="TextBox 4">
            <a:extLst>
              <a:ext uri="{FF2B5EF4-FFF2-40B4-BE49-F238E27FC236}">
                <a16:creationId xmlns:a16="http://schemas.microsoft.com/office/drawing/2014/main" id="{44BFE36B-E9A7-439D-8474-DF3DCD0FFAD8}"/>
              </a:ext>
            </a:extLst>
          </p:cNvPr>
          <p:cNvSpPr txBox="1"/>
          <p:nvPr/>
        </p:nvSpPr>
        <p:spPr>
          <a:xfrm>
            <a:off x="1113906" y="3011509"/>
            <a:ext cx="10740044" cy="3970318"/>
          </a:xfrm>
          <a:prstGeom prst="rect">
            <a:avLst/>
          </a:prstGeom>
          <a:noFill/>
        </p:spPr>
        <p:txBody>
          <a:bodyPr wrap="square" rtlCol="0">
            <a:spAutoFit/>
          </a:bodyPr>
          <a:lstStyle/>
          <a:p>
            <a:r>
              <a:rPr lang="en-IN" sz="2800" dirty="0">
                <a:solidFill>
                  <a:schemeClr val="tx2"/>
                </a:solidFill>
              </a:rPr>
              <a:t>We have a dataset file Andhra_Health_Data.csv that contains data on pre-authorized and claimed amounts of different people from other districts with varying types of disease.</a:t>
            </a:r>
          </a:p>
          <a:p>
            <a:r>
              <a:rPr lang="en-IN" sz="2800" dirty="0">
                <a:solidFill>
                  <a:schemeClr val="tx2"/>
                </a:solidFill>
              </a:rPr>
              <a:t>The reference link is given below-</a:t>
            </a:r>
          </a:p>
          <a:p>
            <a:endParaRPr lang="en-IN" sz="2800" dirty="0">
              <a:solidFill>
                <a:schemeClr val="tx2"/>
              </a:solidFill>
            </a:endParaRPr>
          </a:p>
          <a:p>
            <a:r>
              <a:rPr lang="en-IN" sz="2800" b="0" i="0" u="none" strike="noStrike" baseline="0" dirty="0">
                <a:solidFill>
                  <a:schemeClr val="tx2"/>
                </a:solidFill>
                <a:latin typeface="Georgia" panose="02040502050405020303" pitchFamily="18" charset="0"/>
              </a:rPr>
              <a:t>Dataset URL: </a:t>
            </a:r>
            <a:r>
              <a:rPr lang="en-IN" sz="2800" b="0" i="0" u="sng" strike="noStrike" baseline="0" dirty="0">
                <a:solidFill>
                  <a:schemeClr val="tx2"/>
                </a:solidFill>
                <a:latin typeface="Georgia" panose="02040502050405020303" pitchFamily="18" charset="0"/>
              </a:rPr>
              <a:t>https://www.kaggle.com/phiitm/andhra-pradesh-health-data</a:t>
            </a:r>
            <a:endParaRPr lang="en-IN" sz="2800" u="sng" dirty="0">
              <a:solidFill>
                <a:schemeClr val="tx2"/>
              </a:solidFill>
            </a:endParaRPr>
          </a:p>
          <a:p>
            <a:endParaRPr lang="en-IN" sz="2800" dirty="0">
              <a:solidFill>
                <a:schemeClr val="tx2"/>
              </a:solidFill>
            </a:endParaRPr>
          </a:p>
          <a:p>
            <a:endParaRPr lang="en-IN" sz="2800" dirty="0">
              <a:solidFill>
                <a:schemeClr val="tx2"/>
              </a:solidFill>
            </a:endParaRPr>
          </a:p>
        </p:txBody>
      </p:sp>
    </p:spTree>
    <p:extLst>
      <p:ext uri="{BB962C8B-B14F-4D97-AF65-F5344CB8AC3E}">
        <p14:creationId xmlns:p14="http://schemas.microsoft.com/office/powerpoint/2010/main" val="33578752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85F29-8332-47CD-9364-A4E80EDBE744}"/>
              </a:ext>
            </a:extLst>
          </p:cNvPr>
          <p:cNvSpPr>
            <a:spLocks noGrp="1"/>
          </p:cNvSpPr>
          <p:nvPr>
            <p:ph type="title"/>
          </p:nvPr>
        </p:nvSpPr>
        <p:spPr>
          <a:xfrm>
            <a:off x="913794" y="838200"/>
            <a:ext cx="2876809" cy="457201"/>
          </a:xfrm>
        </p:spPr>
        <p:txBody>
          <a:bodyPr>
            <a:normAutofit fontScale="90000"/>
          </a:bodyPr>
          <a:lstStyle/>
          <a:p>
            <a:r>
              <a:rPr lang="en-US" sz="6000" u="sng" dirty="0"/>
              <a:t>Recap </a:t>
            </a:r>
            <a:r>
              <a:rPr lang="en-US" u="sng" dirty="0"/>
              <a:t>- </a:t>
            </a:r>
            <a:endParaRPr lang="en-IN" u="sng" dirty="0"/>
          </a:p>
        </p:txBody>
      </p:sp>
      <p:sp>
        <p:nvSpPr>
          <p:cNvPr id="3" name="Content Placeholder 2">
            <a:extLst>
              <a:ext uri="{FF2B5EF4-FFF2-40B4-BE49-F238E27FC236}">
                <a16:creationId xmlns:a16="http://schemas.microsoft.com/office/drawing/2014/main" id="{8E7A77EE-3AD1-472E-ABEB-0B358A81BDCC}"/>
              </a:ext>
            </a:extLst>
          </p:cNvPr>
          <p:cNvSpPr>
            <a:spLocks noGrp="1"/>
          </p:cNvSpPr>
          <p:nvPr>
            <p:ph idx="1"/>
          </p:nvPr>
        </p:nvSpPr>
        <p:spPr>
          <a:xfrm>
            <a:off x="913794" y="2008995"/>
            <a:ext cx="7656628" cy="609515"/>
          </a:xfrm>
        </p:spPr>
        <p:txBody>
          <a:bodyPr>
            <a:normAutofit fontScale="25000" lnSpcReduction="20000"/>
          </a:bodyPr>
          <a:lstStyle/>
          <a:p>
            <a:r>
              <a:rPr lang="en-US" sz="14400" u="sng" dirty="0"/>
              <a:t>Data preprocessing and cleaning - </a:t>
            </a:r>
          </a:p>
          <a:p>
            <a:endParaRPr lang="en-IN" dirty="0"/>
          </a:p>
        </p:txBody>
      </p:sp>
      <p:pic>
        <p:nvPicPr>
          <p:cNvPr id="4" name="Picture 3">
            <a:extLst>
              <a:ext uri="{FF2B5EF4-FFF2-40B4-BE49-F238E27FC236}">
                <a16:creationId xmlns:a16="http://schemas.microsoft.com/office/drawing/2014/main" id="{1285C1F1-306D-4183-A505-772CD9DCD6EA}"/>
              </a:ext>
            </a:extLst>
          </p:cNvPr>
          <p:cNvPicPr>
            <a:picLocks noChangeAspect="1"/>
          </p:cNvPicPr>
          <p:nvPr/>
        </p:nvPicPr>
        <p:blipFill>
          <a:blip r:embed="rId2"/>
          <a:stretch>
            <a:fillRect/>
          </a:stretch>
        </p:blipFill>
        <p:spPr>
          <a:xfrm>
            <a:off x="421264" y="579120"/>
            <a:ext cx="833958" cy="833958"/>
          </a:xfrm>
          <a:prstGeom prst="rect">
            <a:avLst/>
          </a:prstGeom>
        </p:spPr>
      </p:pic>
      <p:sp>
        <p:nvSpPr>
          <p:cNvPr id="5" name="TextBox 4">
            <a:extLst>
              <a:ext uri="{FF2B5EF4-FFF2-40B4-BE49-F238E27FC236}">
                <a16:creationId xmlns:a16="http://schemas.microsoft.com/office/drawing/2014/main" id="{44BFE36B-E9A7-439D-8474-DF3DCD0FFAD8}"/>
              </a:ext>
            </a:extLst>
          </p:cNvPr>
          <p:cNvSpPr txBox="1"/>
          <p:nvPr/>
        </p:nvSpPr>
        <p:spPr>
          <a:xfrm>
            <a:off x="838243" y="2643893"/>
            <a:ext cx="10740044" cy="954107"/>
          </a:xfrm>
          <a:prstGeom prst="rect">
            <a:avLst/>
          </a:prstGeom>
          <a:noFill/>
        </p:spPr>
        <p:txBody>
          <a:bodyPr wrap="square" rtlCol="0">
            <a:spAutoFit/>
          </a:bodyPr>
          <a:lstStyle/>
          <a:p>
            <a:endParaRPr lang="en-IN" sz="2800" dirty="0">
              <a:solidFill>
                <a:schemeClr val="tx2"/>
              </a:solidFill>
            </a:endParaRPr>
          </a:p>
          <a:p>
            <a:endParaRPr lang="en-IN" sz="2800" dirty="0">
              <a:solidFill>
                <a:schemeClr val="tx2"/>
              </a:solidFill>
            </a:endParaRPr>
          </a:p>
        </p:txBody>
      </p:sp>
      <p:sp>
        <p:nvSpPr>
          <p:cNvPr id="6" name="TextBox 5">
            <a:extLst>
              <a:ext uri="{FF2B5EF4-FFF2-40B4-BE49-F238E27FC236}">
                <a16:creationId xmlns:a16="http://schemas.microsoft.com/office/drawing/2014/main" id="{F20CC9B6-5041-4302-8BE7-38D6C18631C2}"/>
              </a:ext>
            </a:extLst>
          </p:cNvPr>
          <p:cNvSpPr txBox="1"/>
          <p:nvPr/>
        </p:nvSpPr>
        <p:spPr>
          <a:xfrm>
            <a:off x="1255221" y="2709949"/>
            <a:ext cx="10098535" cy="2677656"/>
          </a:xfrm>
          <a:prstGeom prst="rect">
            <a:avLst/>
          </a:prstGeom>
          <a:noFill/>
        </p:spPr>
        <p:txBody>
          <a:bodyPr wrap="square" rtlCol="0">
            <a:spAutoFit/>
          </a:bodyPr>
          <a:lstStyle/>
          <a:p>
            <a:r>
              <a:rPr lang="en-IN" sz="2800" dirty="0">
                <a:solidFill>
                  <a:schemeClr val="tx2"/>
                </a:solidFill>
              </a:rPr>
              <a:t>First, we import libraries, including pandas </a:t>
            </a:r>
            <a:r>
              <a:rPr lang="en-IN" sz="2800" dirty="0" err="1">
                <a:solidFill>
                  <a:schemeClr val="tx2"/>
                </a:solidFill>
              </a:rPr>
              <a:t>NumPy,matplotlib</a:t>
            </a:r>
            <a:r>
              <a:rPr lang="en-IN" sz="2800" dirty="0">
                <a:solidFill>
                  <a:schemeClr val="tx2"/>
                </a:solidFill>
              </a:rPr>
              <a:t>, and seaborn then we do data pre-processing and cleaning to remove null and ambiguity values. Using heat plots, we find out some missing deals in mortality data. We removed ambiguity in districts due to the partition of Andhra Pradesh in 2014 into Telangana, and we have data from 2013 to 2017.</a:t>
            </a:r>
          </a:p>
        </p:txBody>
      </p:sp>
    </p:spTree>
    <p:extLst>
      <p:ext uri="{BB962C8B-B14F-4D97-AF65-F5344CB8AC3E}">
        <p14:creationId xmlns:p14="http://schemas.microsoft.com/office/powerpoint/2010/main" val="10886795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85F29-8332-47CD-9364-A4E80EDBE744}"/>
              </a:ext>
            </a:extLst>
          </p:cNvPr>
          <p:cNvSpPr>
            <a:spLocks noGrp="1"/>
          </p:cNvSpPr>
          <p:nvPr>
            <p:ph type="title"/>
          </p:nvPr>
        </p:nvSpPr>
        <p:spPr>
          <a:xfrm>
            <a:off x="913794" y="838200"/>
            <a:ext cx="2876809" cy="457201"/>
          </a:xfrm>
        </p:spPr>
        <p:txBody>
          <a:bodyPr>
            <a:normAutofit fontScale="90000"/>
          </a:bodyPr>
          <a:lstStyle/>
          <a:p>
            <a:r>
              <a:rPr lang="en-US" sz="6000" u="sng" dirty="0"/>
              <a:t>Recap </a:t>
            </a:r>
            <a:r>
              <a:rPr lang="en-US" u="sng" dirty="0"/>
              <a:t>- </a:t>
            </a:r>
            <a:endParaRPr lang="en-IN" u="sng" dirty="0"/>
          </a:p>
        </p:txBody>
      </p:sp>
      <p:sp>
        <p:nvSpPr>
          <p:cNvPr id="3" name="Content Placeholder 2">
            <a:extLst>
              <a:ext uri="{FF2B5EF4-FFF2-40B4-BE49-F238E27FC236}">
                <a16:creationId xmlns:a16="http://schemas.microsoft.com/office/drawing/2014/main" id="{8E7A77EE-3AD1-472E-ABEB-0B358A81BDCC}"/>
              </a:ext>
            </a:extLst>
          </p:cNvPr>
          <p:cNvSpPr>
            <a:spLocks noGrp="1"/>
          </p:cNvSpPr>
          <p:nvPr>
            <p:ph idx="1"/>
          </p:nvPr>
        </p:nvSpPr>
        <p:spPr>
          <a:xfrm>
            <a:off x="913794" y="1770032"/>
            <a:ext cx="7656628" cy="609515"/>
          </a:xfrm>
        </p:spPr>
        <p:txBody>
          <a:bodyPr>
            <a:noAutofit/>
          </a:bodyPr>
          <a:lstStyle/>
          <a:p>
            <a:r>
              <a:rPr lang="en-IN" sz="3600" u="sng" dirty="0"/>
              <a:t>Data visualization-</a:t>
            </a:r>
          </a:p>
        </p:txBody>
      </p:sp>
      <p:pic>
        <p:nvPicPr>
          <p:cNvPr id="4" name="Picture 3">
            <a:extLst>
              <a:ext uri="{FF2B5EF4-FFF2-40B4-BE49-F238E27FC236}">
                <a16:creationId xmlns:a16="http://schemas.microsoft.com/office/drawing/2014/main" id="{1285C1F1-306D-4183-A505-772CD9DCD6EA}"/>
              </a:ext>
            </a:extLst>
          </p:cNvPr>
          <p:cNvPicPr>
            <a:picLocks noChangeAspect="1"/>
          </p:cNvPicPr>
          <p:nvPr/>
        </p:nvPicPr>
        <p:blipFill>
          <a:blip r:embed="rId2"/>
          <a:stretch>
            <a:fillRect/>
          </a:stretch>
        </p:blipFill>
        <p:spPr>
          <a:xfrm>
            <a:off x="421264" y="579120"/>
            <a:ext cx="833958" cy="833958"/>
          </a:xfrm>
          <a:prstGeom prst="rect">
            <a:avLst/>
          </a:prstGeom>
        </p:spPr>
      </p:pic>
      <p:sp>
        <p:nvSpPr>
          <p:cNvPr id="7" name="TextBox 6">
            <a:extLst>
              <a:ext uri="{FF2B5EF4-FFF2-40B4-BE49-F238E27FC236}">
                <a16:creationId xmlns:a16="http://schemas.microsoft.com/office/drawing/2014/main" id="{F7D0E2A8-7B7C-442D-BC02-584195D5E0E1}"/>
              </a:ext>
            </a:extLst>
          </p:cNvPr>
          <p:cNvSpPr txBox="1"/>
          <p:nvPr/>
        </p:nvSpPr>
        <p:spPr>
          <a:xfrm>
            <a:off x="1072343" y="2478807"/>
            <a:ext cx="10590414" cy="1384995"/>
          </a:xfrm>
          <a:prstGeom prst="rect">
            <a:avLst/>
          </a:prstGeom>
          <a:noFill/>
        </p:spPr>
        <p:txBody>
          <a:bodyPr wrap="square" rtlCol="0">
            <a:spAutoFit/>
          </a:bodyPr>
          <a:lstStyle/>
          <a:p>
            <a:r>
              <a:rPr lang="en-IN" sz="2800" dirty="0">
                <a:solidFill>
                  <a:schemeClr val="tx2"/>
                </a:solidFill>
              </a:rPr>
              <a:t>In data visualization and statistics, We see how claims and pre-authorized amounts and diseases vary gender-wise,  district-wise, and class-wise from our plotted graph and statistics.</a:t>
            </a:r>
          </a:p>
        </p:txBody>
      </p:sp>
      <p:pic>
        <p:nvPicPr>
          <p:cNvPr id="8" name="Picture 4" descr="Chart, pie chart&#10;&#10;Description automatically generated">
            <a:extLst>
              <a:ext uri="{FF2B5EF4-FFF2-40B4-BE49-F238E27FC236}">
                <a16:creationId xmlns:a16="http://schemas.microsoft.com/office/drawing/2014/main" id="{1A5EECB0-2569-44A5-938B-0C0FB1F91162}"/>
              </a:ext>
            </a:extLst>
          </p:cNvPr>
          <p:cNvPicPr>
            <a:picLocks noChangeAspect="1"/>
          </p:cNvPicPr>
          <p:nvPr/>
        </p:nvPicPr>
        <p:blipFill>
          <a:blip r:embed="rId3"/>
          <a:stretch>
            <a:fillRect/>
          </a:stretch>
        </p:blipFill>
        <p:spPr>
          <a:xfrm>
            <a:off x="291565" y="4339244"/>
            <a:ext cx="3499038" cy="2318112"/>
          </a:xfrm>
          <a:prstGeom prst="rect">
            <a:avLst/>
          </a:prstGeom>
        </p:spPr>
      </p:pic>
      <p:pic>
        <p:nvPicPr>
          <p:cNvPr id="10" name="Picture 9">
            <a:extLst>
              <a:ext uri="{FF2B5EF4-FFF2-40B4-BE49-F238E27FC236}">
                <a16:creationId xmlns:a16="http://schemas.microsoft.com/office/drawing/2014/main" id="{D50079AE-D8BD-4F73-A926-FE301F41BE10}"/>
              </a:ext>
            </a:extLst>
          </p:cNvPr>
          <p:cNvPicPr>
            <a:picLocks noChangeAspect="1"/>
          </p:cNvPicPr>
          <p:nvPr/>
        </p:nvPicPr>
        <p:blipFill>
          <a:blip r:embed="rId4"/>
          <a:stretch>
            <a:fillRect/>
          </a:stretch>
        </p:blipFill>
        <p:spPr>
          <a:xfrm>
            <a:off x="3953394" y="4339244"/>
            <a:ext cx="3270365" cy="2318112"/>
          </a:xfrm>
          <a:prstGeom prst="rect">
            <a:avLst/>
          </a:prstGeom>
        </p:spPr>
      </p:pic>
      <p:pic>
        <p:nvPicPr>
          <p:cNvPr id="12" name="Picture 11">
            <a:extLst>
              <a:ext uri="{FF2B5EF4-FFF2-40B4-BE49-F238E27FC236}">
                <a16:creationId xmlns:a16="http://schemas.microsoft.com/office/drawing/2014/main" id="{36B68CC7-190D-4F79-BF54-2D964655D6CE}"/>
              </a:ext>
            </a:extLst>
          </p:cNvPr>
          <p:cNvPicPr>
            <a:picLocks noChangeAspect="1"/>
          </p:cNvPicPr>
          <p:nvPr/>
        </p:nvPicPr>
        <p:blipFill>
          <a:blip r:embed="rId5"/>
          <a:stretch>
            <a:fillRect/>
          </a:stretch>
        </p:blipFill>
        <p:spPr>
          <a:xfrm>
            <a:off x="7386550" y="4339245"/>
            <a:ext cx="3499038" cy="2318112"/>
          </a:xfrm>
          <a:prstGeom prst="rect">
            <a:avLst/>
          </a:prstGeom>
        </p:spPr>
      </p:pic>
    </p:spTree>
    <p:extLst>
      <p:ext uri="{BB962C8B-B14F-4D97-AF65-F5344CB8AC3E}">
        <p14:creationId xmlns:p14="http://schemas.microsoft.com/office/powerpoint/2010/main" val="16444769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718C8-65D6-4DCA-9C22-8B51AF409AC7}"/>
              </a:ext>
            </a:extLst>
          </p:cNvPr>
          <p:cNvSpPr>
            <a:spLocks noGrp="1"/>
          </p:cNvSpPr>
          <p:nvPr>
            <p:ph type="title"/>
          </p:nvPr>
        </p:nvSpPr>
        <p:spPr>
          <a:xfrm>
            <a:off x="974753" y="455123"/>
            <a:ext cx="2591407" cy="534786"/>
          </a:xfrm>
        </p:spPr>
        <p:txBody>
          <a:bodyPr>
            <a:noAutofit/>
          </a:bodyPr>
          <a:lstStyle/>
          <a:p>
            <a:r>
              <a:rPr lang="en-US" sz="5400" b="1" u="sng" dirty="0"/>
              <a:t>Recap -</a:t>
            </a:r>
            <a:endParaRPr lang="en-IN" sz="5400" b="1" u="sng" dirty="0"/>
          </a:p>
        </p:txBody>
      </p:sp>
      <p:sp>
        <p:nvSpPr>
          <p:cNvPr id="3" name="Content Placeholder 2">
            <a:extLst>
              <a:ext uri="{FF2B5EF4-FFF2-40B4-BE49-F238E27FC236}">
                <a16:creationId xmlns:a16="http://schemas.microsoft.com/office/drawing/2014/main" id="{09FA3FD4-B8E5-4A1C-A430-7E8B7AA69C12}"/>
              </a:ext>
            </a:extLst>
          </p:cNvPr>
          <p:cNvSpPr>
            <a:spLocks noGrp="1"/>
          </p:cNvSpPr>
          <p:nvPr>
            <p:ph idx="1"/>
          </p:nvPr>
        </p:nvSpPr>
        <p:spPr>
          <a:xfrm>
            <a:off x="913795" y="2028306"/>
            <a:ext cx="10353762" cy="3762894"/>
          </a:xfrm>
        </p:spPr>
        <p:txBody>
          <a:bodyPr>
            <a:normAutofit/>
          </a:bodyPr>
          <a:lstStyle/>
          <a:p>
            <a:r>
              <a:rPr lang="en-US" sz="4000" u="sng" dirty="0"/>
              <a:t>Hypothesis testing-</a:t>
            </a:r>
          </a:p>
          <a:p>
            <a:pPr marL="414000" lvl="1" indent="0">
              <a:buNone/>
            </a:pPr>
            <a:r>
              <a:rPr lang="en-IN" sz="2800" dirty="0"/>
              <a:t>Then we do Hypothesis N Testing on the two most common diseases, Nephrology and Medical Oncology. Our null hypothesis is that the claim amount provided by the government and private hospitals are the same. But our null hypothesis becomes rejected as our z -value doesn't lie in -1.96 to +1.96.</a:t>
            </a:r>
          </a:p>
        </p:txBody>
      </p:sp>
      <p:pic>
        <p:nvPicPr>
          <p:cNvPr id="5" name="Picture 4">
            <a:extLst>
              <a:ext uri="{FF2B5EF4-FFF2-40B4-BE49-F238E27FC236}">
                <a16:creationId xmlns:a16="http://schemas.microsoft.com/office/drawing/2014/main" id="{457F723F-41DA-44C2-9F09-5310E5979EB2}"/>
              </a:ext>
            </a:extLst>
          </p:cNvPr>
          <p:cNvPicPr>
            <a:picLocks noChangeAspect="1"/>
          </p:cNvPicPr>
          <p:nvPr/>
        </p:nvPicPr>
        <p:blipFill>
          <a:blip r:embed="rId2"/>
          <a:stretch>
            <a:fillRect/>
          </a:stretch>
        </p:blipFill>
        <p:spPr>
          <a:xfrm>
            <a:off x="304886" y="347101"/>
            <a:ext cx="750830" cy="750830"/>
          </a:xfrm>
          <a:prstGeom prst="rect">
            <a:avLst/>
          </a:prstGeom>
        </p:spPr>
      </p:pic>
    </p:spTree>
    <p:extLst>
      <p:ext uri="{BB962C8B-B14F-4D97-AF65-F5344CB8AC3E}">
        <p14:creationId xmlns:p14="http://schemas.microsoft.com/office/powerpoint/2010/main" val="1171140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EE212-3272-4578-B98A-2053147B34DC}"/>
              </a:ext>
            </a:extLst>
          </p:cNvPr>
          <p:cNvSpPr>
            <a:spLocks noGrp="1"/>
          </p:cNvSpPr>
          <p:nvPr>
            <p:ph type="title"/>
          </p:nvPr>
        </p:nvSpPr>
        <p:spPr>
          <a:xfrm>
            <a:off x="989214" y="501535"/>
            <a:ext cx="4098174" cy="457201"/>
          </a:xfrm>
        </p:spPr>
        <p:txBody>
          <a:bodyPr>
            <a:normAutofit fontScale="90000"/>
          </a:bodyPr>
          <a:lstStyle/>
          <a:p>
            <a:r>
              <a:rPr lang="en-IN"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Prediction Task-</a:t>
            </a:r>
            <a:endParaRPr lang="en-US" b="1" u="sng" dirty="0"/>
          </a:p>
        </p:txBody>
      </p:sp>
      <p:sp>
        <p:nvSpPr>
          <p:cNvPr id="3" name="Content Placeholder 2">
            <a:extLst>
              <a:ext uri="{FF2B5EF4-FFF2-40B4-BE49-F238E27FC236}">
                <a16:creationId xmlns:a16="http://schemas.microsoft.com/office/drawing/2014/main" id="{E9341B11-1E87-4F1B-A61E-53A1F6A02DE7}"/>
              </a:ext>
            </a:extLst>
          </p:cNvPr>
          <p:cNvSpPr>
            <a:spLocks noGrp="1"/>
          </p:cNvSpPr>
          <p:nvPr>
            <p:ph idx="1"/>
          </p:nvPr>
        </p:nvSpPr>
        <p:spPr>
          <a:xfrm>
            <a:off x="913794" y="2076450"/>
            <a:ext cx="11156285" cy="4280015"/>
          </a:xfrm>
        </p:spPr>
        <p:txBody>
          <a:bodyPr>
            <a:normAutofit fontScale="55000" lnSpcReduction="20000"/>
          </a:bodyPr>
          <a:lstStyle/>
          <a:p>
            <a:pPr indent="-305435"/>
            <a:r>
              <a:rPr lang="en-IN" sz="5100" dirty="0">
                <a:ln>
                  <a:solidFill>
                    <a:prstClr val="black">
                      <a:lumMod val="75000"/>
                      <a:lumOff val="25000"/>
                      <a:alpha val="10000"/>
                    </a:prstClr>
                  </a:solidFill>
                </a:ln>
                <a:effectLst>
                  <a:outerShdw blurRad="9525" dist="25400" dir="14640000" algn="tl" rotWithShape="0">
                    <a:prstClr val="black">
                      <a:alpha val="30000"/>
                    </a:prstClr>
                  </a:outerShdw>
                </a:effectLst>
              </a:rPr>
              <a:t>We want to predict whether a person has a nephrological disease or not, given his age, sex, and district.</a:t>
            </a:r>
          </a:p>
          <a:p>
            <a:pPr indent="-305435"/>
            <a:r>
              <a:rPr lang="en-IN" sz="5100" dirty="0">
                <a:ln>
                  <a:solidFill>
                    <a:prstClr val="black">
                      <a:lumMod val="75000"/>
                      <a:lumOff val="25000"/>
                      <a:alpha val="10000"/>
                    </a:prstClr>
                  </a:solidFill>
                </a:ln>
                <a:effectLst>
                  <a:outerShdw blurRad="9525" dist="25400" dir="14640000" algn="tl" rotWithShape="0">
                    <a:prstClr val="black">
                      <a:alpha val="30000"/>
                    </a:prstClr>
                  </a:outerShdw>
                </a:effectLst>
              </a:rPr>
              <a:t>We have applied several machine learning algorithms to do the same. They are:</a:t>
            </a:r>
          </a:p>
          <a:p>
            <a:pPr marL="494665" indent="-457200">
              <a:buAutoNum type="romanLcPeriod"/>
            </a:pPr>
            <a:r>
              <a:rPr lang="en-IN" sz="5100" dirty="0">
                <a:ln>
                  <a:solidFill>
                    <a:prstClr val="black">
                      <a:lumMod val="75000"/>
                      <a:lumOff val="25000"/>
                      <a:alpha val="10000"/>
                    </a:prstClr>
                  </a:solidFill>
                </a:ln>
                <a:effectLst>
                  <a:outerShdw blurRad="9525" dist="25400" dir="14640000" algn="tl" rotWithShape="0">
                    <a:prstClr val="black">
                      <a:alpha val="30000"/>
                    </a:prstClr>
                  </a:outerShdw>
                </a:effectLst>
              </a:rPr>
              <a:t>Logistic Regression</a:t>
            </a:r>
          </a:p>
          <a:p>
            <a:pPr marL="494665" indent="-457200">
              <a:buAutoNum type="romanLcPeriod"/>
            </a:pPr>
            <a:r>
              <a:rPr lang="en-IN" sz="5100" dirty="0">
                <a:ln>
                  <a:solidFill>
                    <a:prstClr val="black">
                      <a:lumMod val="75000"/>
                      <a:lumOff val="25000"/>
                      <a:alpha val="10000"/>
                    </a:prstClr>
                  </a:solidFill>
                </a:ln>
                <a:effectLst>
                  <a:outerShdw blurRad="9525" dist="25400" dir="14640000" algn="tl" rotWithShape="0">
                    <a:prstClr val="black">
                      <a:alpha val="30000"/>
                    </a:prstClr>
                  </a:outerShdw>
                </a:effectLst>
              </a:rPr>
              <a:t>Decision Tree Classifier</a:t>
            </a:r>
          </a:p>
          <a:p>
            <a:pPr marL="494665" indent="-457200">
              <a:buAutoNum type="romanLcPeriod"/>
            </a:pPr>
            <a:r>
              <a:rPr lang="en-IN" sz="5100" dirty="0">
                <a:ln>
                  <a:solidFill>
                    <a:prstClr val="black">
                      <a:lumMod val="75000"/>
                      <a:lumOff val="25000"/>
                      <a:alpha val="10000"/>
                    </a:prstClr>
                  </a:solidFill>
                </a:ln>
                <a:effectLst>
                  <a:outerShdw blurRad="9525" dist="25400" dir="14640000" algn="tl" rotWithShape="0">
                    <a:prstClr val="black">
                      <a:alpha val="30000"/>
                    </a:prstClr>
                  </a:outerShdw>
                </a:effectLst>
              </a:rPr>
              <a:t>Random Forest Classifier</a:t>
            </a:r>
          </a:p>
          <a:p>
            <a:pPr marL="494665" indent="-457200">
              <a:buAutoNum type="romanLcPeriod"/>
            </a:pPr>
            <a:r>
              <a:rPr lang="en-IN" sz="5100" dirty="0">
                <a:ln>
                  <a:solidFill>
                    <a:prstClr val="black">
                      <a:lumMod val="75000"/>
                      <a:lumOff val="25000"/>
                      <a:alpha val="10000"/>
                    </a:prstClr>
                  </a:solidFill>
                </a:ln>
                <a:effectLst>
                  <a:outerShdw blurRad="9525" dist="25400" dir="14640000" algn="tl" rotWithShape="0">
                    <a:prstClr val="black">
                      <a:alpha val="30000"/>
                    </a:prstClr>
                  </a:outerShdw>
                </a:effectLst>
              </a:rPr>
              <a:t>K Neighbours Classifier</a:t>
            </a:r>
          </a:p>
          <a:p>
            <a:pPr marL="494665" indent="-457200">
              <a:buAutoNum type="romanLcPeriod"/>
            </a:pPr>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romanLcPeriod"/>
            </a:pPr>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romanLcPeriod"/>
            </a:pPr>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romanLcPeriod"/>
            </a:pPr>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6" name="Picture 5">
            <a:extLst>
              <a:ext uri="{FF2B5EF4-FFF2-40B4-BE49-F238E27FC236}">
                <a16:creationId xmlns:a16="http://schemas.microsoft.com/office/drawing/2014/main" id="{C92D0E35-638D-4244-B7D2-478F911D53D5}"/>
              </a:ext>
            </a:extLst>
          </p:cNvPr>
          <p:cNvPicPr>
            <a:picLocks noChangeAspect="1"/>
          </p:cNvPicPr>
          <p:nvPr/>
        </p:nvPicPr>
        <p:blipFill>
          <a:blip r:embed="rId2"/>
          <a:stretch>
            <a:fillRect/>
          </a:stretch>
        </p:blipFill>
        <p:spPr>
          <a:xfrm>
            <a:off x="538380" y="354720"/>
            <a:ext cx="750830" cy="750830"/>
          </a:xfrm>
          <a:prstGeom prst="rect">
            <a:avLst/>
          </a:prstGeom>
        </p:spPr>
      </p:pic>
    </p:spTree>
    <p:extLst>
      <p:ext uri="{BB962C8B-B14F-4D97-AF65-F5344CB8AC3E}">
        <p14:creationId xmlns:p14="http://schemas.microsoft.com/office/powerpoint/2010/main" val="1454801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AAFB-866A-7929-88F6-C81C5F0DD48D}"/>
              </a:ext>
            </a:extLst>
          </p:cNvPr>
          <p:cNvSpPr>
            <a:spLocks noGrp="1"/>
          </p:cNvSpPr>
          <p:nvPr>
            <p:ph type="title"/>
          </p:nvPr>
        </p:nvSpPr>
        <p:spPr>
          <a:xfrm>
            <a:off x="407323" y="579122"/>
            <a:ext cx="4658939" cy="570115"/>
          </a:xfrm>
        </p:spPr>
        <p:txBody>
          <a:bodyPr>
            <a:normAutofit fontScale="90000"/>
          </a:bodyPr>
          <a:lstStyle/>
          <a:p>
            <a:r>
              <a:rPr lang="en-GB" b="1"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p>
        </p:txBody>
      </p:sp>
      <p:sp>
        <p:nvSpPr>
          <p:cNvPr id="3" name="Content Placeholder 2">
            <a:extLst>
              <a:ext uri="{FF2B5EF4-FFF2-40B4-BE49-F238E27FC236}">
                <a16:creationId xmlns:a16="http://schemas.microsoft.com/office/drawing/2014/main" id="{75A3B53A-5B4A-FE4D-F1F8-179DC8D28CAC}"/>
              </a:ext>
            </a:extLst>
          </p:cNvPr>
          <p:cNvSpPr>
            <a:spLocks noGrp="1"/>
          </p:cNvSpPr>
          <p:nvPr>
            <p:ph idx="1"/>
          </p:nvPr>
        </p:nvSpPr>
        <p:spPr>
          <a:xfrm>
            <a:off x="913794" y="2076450"/>
            <a:ext cx="10832089" cy="3714749"/>
          </a:xfrm>
        </p:spPr>
        <p:txBody>
          <a:bodyPr/>
          <a:lstStyle/>
          <a:p>
            <a:pPr indent="-305435"/>
            <a:endParaRPr lang="en-GB"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r>
              <a:rPr lang="en-GB" sz="2800" dirty="0">
                <a:ln>
                  <a:solidFill>
                    <a:prstClr val="black">
                      <a:lumMod val="75000"/>
                      <a:lumOff val="25000"/>
                      <a:alpha val="10000"/>
                    </a:prstClr>
                  </a:solidFill>
                </a:ln>
                <a:effectLst>
                  <a:outerShdw blurRad="9525" dist="25400" dir="14640000" algn="tl" rotWithShape="0">
                    <a:prstClr val="black">
                      <a:alpha val="30000"/>
                    </a:prstClr>
                  </a:outerShdw>
                </a:effectLst>
              </a:rPr>
              <a:t>We had compared all the model’s accuracy, precision, recall, and F scores.</a:t>
            </a:r>
          </a:p>
          <a:p>
            <a:pPr indent="-305435"/>
            <a:r>
              <a:rPr lang="en-GB" sz="2800" dirty="0">
                <a:ln>
                  <a:solidFill>
                    <a:prstClr val="black">
                      <a:lumMod val="75000"/>
                      <a:lumOff val="25000"/>
                      <a:alpha val="10000"/>
                    </a:prstClr>
                  </a:solidFill>
                </a:ln>
                <a:effectLst>
                  <a:outerShdw blurRad="9525" dist="25400" dir="14640000" algn="tl" rotWithShape="0">
                    <a:prstClr val="black">
                      <a:alpha val="30000"/>
                    </a:prstClr>
                  </a:outerShdw>
                </a:effectLst>
              </a:rPr>
              <a:t>Hence we will also be able to visualize which prediction model is best suited for our dataset.</a:t>
            </a:r>
          </a:p>
          <a:p>
            <a:pPr indent="-305435"/>
            <a:endParaRPr lang="en-GB"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3">
            <a:extLst>
              <a:ext uri="{FF2B5EF4-FFF2-40B4-BE49-F238E27FC236}">
                <a16:creationId xmlns:a16="http://schemas.microsoft.com/office/drawing/2014/main" id="{04D5E286-8AAF-4D6E-AF31-FCF7934CCB1B}"/>
              </a:ext>
            </a:extLst>
          </p:cNvPr>
          <p:cNvPicPr>
            <a:picLocks noChangeAspect="1"/>
          </p:cNvPicPr>
          <p:nvPr/>
        </p:nvPicPr>
        <p:blipFill>
          <a:blip r:embed="rId2"/>
          <a:stretch>
            <a:fillRect/>
          </a:stretch>
        </p:blipFill>
        <p:spPr>
          <a:xfrm>
            <a:off x="162964" y="488764"/>
            <a:ext cx="750830" cy="750830"/>
          </a:xfrm>
          <a:prstGeom prst="rect">
            <a:avLst/>
          </a:prstGeom>
        </p:spPr>
      </p:pic>
    </p:spTree>
    <p:extLst>
      <p:ext uri="{BB962C8B-B14F-4D97-AF65-F5344CB8AC3E}">
        <p14:creationId xmlns:p14="http://schemas.microsoft.com/office/powerpoint/2010/main" val="769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2D05C-42F0-4103-98D6-72E5065429EC}"/>
              </a:ext>
            </a:extLst>
          </p:cNvPr>
          <p:cNvSpPr>
            <a:spLocks noGrp="1"/>
          </p:cNvSpPr>
          <p:nvPr>
            <p:ph type="title"/>
          </p:nvPr>
        </p:nvSpPr>
        <p:spPr>
          <a:xfrm>
            <a:off x="913796" y="429522"/>
            <a:ext cx="3859125" cy="733910"/>
          </a:xfrm>
        </p:spPr>
        <p:txBody>
          <a:bodyPr>
            <a:normAutofit/>
          </a:bodyPr>
          <a:lstStyle/>
          <a:p>
            <a:pPr algn="l"/>
            <a:r>
              <a:rPr lang="en-IN" sz="4100" b="1" u="sng" dirty="0">
                <a:ln>
                  <a:solidFill>
                    <a:prstClr val="black">
                      <a:lumMod val="75000"/>
                      <a:lumOff val="25000"/>
                      <a:alpha val="10000"/>
                    </a:prstClr>
                  </a:solidFill>
                </a:ln>
                <a:effectLst>
                  <a:outerShdw blurRad="9525" dist="25400" dir="14640000" algn="tl" rotWithShape="0">
                    <a:prstClr val="black">
                      <a:alpha val="30000"/>
                    </a:prstClr>
                  </a:outerShdw>
                </a:effectLst>
                <a:ea typeface="+mj-lt"/>
                <a:cs typeface="+mj-lt"/>
              </a:rPr>
              <a:t>Prediction Task-</a:t>
            </a:r>
            <a:endParaRPr lang="en-IN" sz="4100" b="1" dirty="0"/>
          </a:p>
        </p:txBody>
      </p:sp>
      <p:sp>
        <p:nvSpPr>
          <p:cNvPr id="3" name="Content Placeholder 2">
            <a:extLst>
              <a:ext uri="{FF2B5EF4-FFF2-40B4-BE49-F238E27FC236}">
                <a16:creationId xmlns:a16="http://schemas.microsoft.com/office/drawing/2014/main" id="{9B2DEA00-689B-4F10-9839-1F11785228A6}"/>
              </a:ext>
            </a:extLst>
          </p:cNvPr>
          <p:cNvSpPr>
            <a:spLocks noGrp="1"/>
          </p:cNvSpPr>
          <p:nvPr>
            <p:ph idx="1"/>
          </p:nvPr>
        </p:nvSpPr>
        <p:spPr>
          <a:xfrm>
            <a:off x="913796" y="2247153"/>
            <a:ext cx="3358084" cy="4303276"/>
          </a:xfrm>
        </p:spPr>
        <p:txBody>
          <a:bodyPr>
            <a:normAutofit fontScale="92500" lnSpcReduction="10000"/>
          </a:bodyPr>
          <a:lstStyle/>
          <a:p>
            <a:pPr indent="-305435">
              <a:lnSpc>
                <a:spcPct val="100000"/>
              </a:lnSpc>
            </a:pPr>
            <a:r>
              <a:rPr lang="en-IN" sz="2000" dirty="0">
                <a:ln>
                  <a:solidFill>
                    <a:prstClr val="black">
                      <a:lumMod val="75000"/>
                      <a:lumOff val="25000"/>
                      <a:alpha val="10000"/>
                    </a:prstClr>
                  </a:solidFill>
                </a:ln>
                <a:effectLst>
                  <a:outerShdw blurRad="9525" dist="25400" dir="14640000" algn="tl" rotWithShape="0">
                    <a:prstClr val="black">
                      <a:alpha val="30000"/>
                    </a:prstClr>
                  </a:outerShdw>
                </a:effectLst>
              </a:rPr>
              <a:t>We first of all had done some pre-processing before applying machine learning algorithm.</a:t>
            </a:r>
          </a:p>
          <a:p>
            <a:pPr marL="494665" indent="-457200">
              <a:lnSpc>
                <a:spcPct val="100000"/>
              </a:lnSpc>
              <a:buAutoNum type="romanLcPeriod"/>
            </a:pPr>
            <a:r>
              <a:rPr lang="en-IN" sz="2000" dirty="0">
                <a:ln>
                  <a:solidFill>
                    <a:prstClr val="black">
                      <a:lumMod val="75000"/>
                      <a:lumOff val="25000"/>
                      <a:alpha val="10000"/>
                    </a:prstClr>
                  </a:solidFill>
                </a:ln>
                <a:effectLst>
                  <a:outerShdw blurRad="9525" dist="25400" dir="14640000" algn="tl" rotWithShape="0">
                    <a:prstClr val="black">
                      <a:alpha val="30000"/>
                    </a:prstClr>
                  </a:outerShdw>
                </a:effectLst>
              </a:rPr>
              <a:t>We dropped every other column from our dataset other than AGE, SEX, DISTRICT_NAME column which we used as feature and CATEGORY_NAME which was our target</a:t>
            </a:r>
            <a:r>
              <a:rPr lang="en-IN" sz="1700" dirty="0">
                <a:ln>
                  <a:solidFill>
                    <a:prstClr val="black">
                      <a:lumMod val="75000"/>
                      <a:lumOff val="25000"/>
                      <a:alpha val="10000"/>
                    </a:prstClr>
                  </a:solidFill>
                </a:ln>
                <a:effectLst>
                  <a:outerShdw blurRad="9525" dist="25400" dir="14640000" algn="tl" rotWithShape="0">
                    <a:prstClr val="black">
                      <a:alpha val="30000"/>
                    </a:prstClr>
                  </a:outerShdw>
                </a:effectLst>
              </a:rPr>
              <a:t>.</a:t>
            </a:r>
          </a:p>
          <a:p>
            <a:pPr marL="37465" indent="0">
              <a:lnSpc>
                <a:spcPct val="100000"/>
              </a:lnSpc>
              <a:buNone/>
            </a:pPr>
            <a:r>
              <a:rPr lang="en-IN" sz="1700" dirty="0">
                <a:ln>
                  <a:solidFill>
                    <a:prstClr val="black">
                      <a:lumMod val="75000"/>
                      <a:lumOff val="25000"/>
                      <a:alpha val="10000"/>
                    </a:prstClr>
                  </a:solidFill>
                </a:ln>
                <a:effectLst>
                  <a:outerShdw blurRad="9525" dist="25400" dir="14640000" algn="tl" rotWithShape="0">
                    <a:prstClr val="black">
                      <a:alpha val="30000"/>
                    </a:prstClr>
                  </a:outerShdw>
                </a:effectLst>
              </a:rPr>
              <a:t>     </a:t>
            </a:r>
          </a:p>
        </p:txBody>
      </p:sp>
      <p:pic>
        <p:nvPicPr>
          <p:cNvPr id="5" name="Picture 5" descr="Graphical user interface, text, application&#10;&#10;Description automatically generated">
            <a:extLst>
              <a:ext uri="{FF2B5EF4-FFF2-40B4-BE49-F238E27FC236}">
                <a16:creationId xmlns:a16="http://schemas.microsoft.com/office/drawing/2014/main" id="{0C89912E-A01C-A467-98D8-CC585DAF09A8}"/>
              </a:ext>
            </a:extLst>
          </p:cNvPr>
          <p:cNvPicPr>
            <a:picLocks noChangeAspect="1"/>
          </p:cNvPicPr>
          <p:nvPr/>
        </p:nvPicPr>
        <p:blipFill>
          <a:blip r:embed="rId3"/>
          <a:stretch>
            <a:fillRect/>
          </a:stretch>
        </p:blipFill>
        <p:spPr>
          <a:xfrm>
            <a:off x="4664827" y="2247153"/>
            <a:ext cx="7134225" cy="3195475"/>
          </a:xfrm>
          <a:prstGeom prst="rect">
            <a:avLst/>
          </a:prstGeom>
        </p:spPr>
      </p:pic>
      <p:pic>
        <p:nvPicPr>
          <p:cNvPr id="6" name="Picture 5">
            <a:extLst>
              <a:ext uri="{FF2B5EF4-FFF2-40B4-BE49-F238E27FC236}">
                <a16:creationId xmlns:a16="http://schemas.microsoft.com/office/drawing/2014/main" id="{143F62DE-8D7E-4777-BC40-0DFEB35533A9}"/>
              </a:ext>
            </a:extLst>
          </p:cNvPr>
          <p:cNvPicPr>
            <a:picLocks noChangeAspect="1"/>
          </p:cNvPicPr>
          <p:nvPr/>
        </p:nvPicPr>
        <p:blipFill>
          <a:blip r:embed="rId4"/>
          <a:stretch>
            <a:fillRect/>
          </a:stretch>
        </p:blipFill>
        <p:spPr>
          <a:xfrm>
            <a:off x="238384" y="429522"/>
            <a:ext cx="750830" cy="750830"/>
          </a:xfrm>
          <a:prstGeom prst="rect">
            <a:avLst/>
          </a:prstGeom>
        </p:spPr>
      </p:pic>
    </p:spTree>
    <p:extLst>
      <p:ext uri="{BB962C8B-B14F-4D97-AF65-F5344CB8AC3E}">
        <p14:creationId xmlns:p14="http://schemas.microsoft.com/office/powerpoint/2010/main" val="29695207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9DD1A-ADC4-308F-29F5-F991824685CE}"/>
              </a:ext>
            </a:extLst>
          </p:cNvPr>
          <p:cNvSpPr>
            <a:spLocks noGrp="1"/>
          </p:cNvSpPr>
          <p:nvPr>
            <p:ph type="title"/>
          </p:nvPr>
        </p:nvSpPr>
        <p:spPr>
          <a:xfrm>
            <a:off x="1064029" y="380308"/>
            <a:ext cx="3968982" cy="686493"/>
          </a:xfrm>
        </p:spPr>
        <p:txBody>
          <a:bodyPr>
            <a:normAutofit fontScale="90000"/>
          </a:bodyPr>
          <a:lstStyle/>
          <a:p>
            <a:r>
              <a:rPr lang="en-GB" b="1"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GB" b="1" u="sng" dirty="0"/>
          </a:p>
        </p:txBody>
      </p:sp>
      <p:sp>
        <p:nvSpPr>
          <p:cNvPr id="3" name="Content Placeholder 2">
            <a:extLst>
              <a:ext uri="{FF2B5EF4-FFF2-40B4-BE49-F238E27FC236}">
                <a16:creationId xmlns:a16="http://schemas.microsoft.com/office/drawing/2014/main" id="{B86F4AD9-3D66-7F70-CBDD-C475E17A706F}"/>
              </a:ext>
            </a:extLst>
          </p:cNvPr>
          <p:cNvSpPr>
            <a:spLocks noGrp="1"/>
          </p:cNvSpPr>
          <p:nvPr>
            <p:ph idx="1"/>
          </p:nvPr>
        </p:nvSpPr>
        <p:spPr>
          <a:xfrm>
            <a:off x="913795" y="2076450"/>
            <a:ext cx="10353762" cy="4291099"/>
          </a:xfrm>
        </p:spPr>
        <p:txBody>
          <a:bodyPr/>
          <a:lstStyle/>
          <a:p>
            <a:pPr marL="494665" indent="-457200">
              <a:buAutoNum type="romanLcPeriod"/>
            </a:pPr>
            <a:r>
              <a:rPr lang="en-GB" sz="2800" dirty="0">
                <a:ln>
                  <a:solidFill>
                    <a:prstClr val="black">
                      <a:lumMod val="75000"/>
                      <a:lumOff val="25000"/>
                      <a:alpha val="10000"/>
                    </a:prstClr>
                  </a:solidFill>
                </a:ln>
                <a:effectLst>
                  <a:outerShdw blurRad="9525" dist="25400" dir="14640000" algn="tl" rotWithShape="0">
                    <a:prstClr val="black">
                      <a:alpha val="30000"/>
                    </a:prstClr>
                  </a:outerShdw>
                </a:effectLst>
              </a:rPr>
              <a:t>We now converted every string such as male, female, district names into numbers so as to apply ML algorithm.</a:t>
            </a:r>
          </a:p>
          <a:p>
            <a:pPr marL="494665" indent="-457200">
              <a:buAutoNum type="romanLcPeriod"/>
            </a:pPr>
            <a:endParaRPr lang="en-GB"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4" descr="Graphical user interface, text, application&#10;&#10;Description automatically generated">
            <a:extLst>
              <a:ext uri="{FF2B5EF4-FFF2-40B4-BE49-F238E27FC236}">
                <a16:creationId xmlns:a16="http://schemas.microsoft.com/office/drawing/2014/main" id="{C3B99699-FC7E-54A2-20DD-502D0A339176}"/>
              </a:ext>
            </a:extLst>
          </p:cNvPr>
          <p:cNvPicPr>
            <a:picLocks noChangeAspect="1"/>
          </p:cNvPicPr>
          <p:nvPr/>
        </p:nvPicPr>
        <p:blipFill>
          <a:blip r:embed="rId2"/>
          <a:stretch>
            <a:fillRect/>
          </a:stretch>
        </p:blipFill>
        <p:spPr>
          <a:xfrm>
            <a:off x="1584201" y="3562012"/>
            <a:ext cx="4235885" cy="2227595"/>
          </a:xfrm>
          <a:prstGeom prst="rect">
            <a:avLst/>
          </a:prstGeom>
        </p:spPr>
      </p:pic>
      <p:pic>
        <p:nvPicPr>
          <p:cNvPr id="5" name="Picture 5" descr="Graphical user interface, application, Word&#10;&#10;Description automatically generated">
            <a:extLst>
              <a:ext uri="{FF2B5EF4-FFF2-40B4-BE49-F238E27FC236}">
                <a16:creationId xmlns:a16="http://schemas.microsoft.com/office/drawing/2014/main" id="{0983BE56-0B3F-DADA-BA4A-0FD1D943A578}"/>
              </a:ext>
            </a:extLst>
          </p:cNvPr>
          <p:cNvPicPr>
            <a:picLocks noChangeAspect="1"/>
          </p:cNvPicPr>
          <p:nvPr/>
        </p:nvPicPr>
        <p:blipFill>
          <a:blip r:embed="rId3"/>
          <a:stretch>
            <a:fillRect/>
          </a:stretch>
        </p:blipFill>
        <p:spPr>
          <a:xfrm>
            <a:off x="5958478" y="3562012"/>
            <a:ext cx="4997884" cy="2229995"/>
          </a:xfrm>
          <a:prstGeom prst="rect">
            <a:avLst/>
          </a:prstGeom>
        </p:spPr>
      </p:pic>
      <p:pic>
        <p:nvPicPr>
          <p:cNvPr id="6" name="Picture 5">
            <a:extLst>
              <a:ext uri="{FF2B5EF4-FFF2-40B4-BE49-F238E27FC236}">
                <a16:creationId xmlns:a16="http://schemas.microsoft.com/office/drawing/2014/main" id="{87E09640-4F8A-43F1-9798-7E405E8969A1}"/>
              </a:ext>
            </a:extLst>
          </p:cNvPr>
          <p:cNvPicPr>
            <a:picLocks noChangeAspect="1"/>
          </p:cNvPicPr>
          <p:nvPr/>
        </p:nvPicPr>
        <p:blipFill>
          <a:blip r:embed="rId4"/>
          <a:stretch>
            <a:fillRect/>
          </a:stretch>
        </p:blipFill>
        <p:spPr>
          <a:xfrm>
            <a:off x="304886" y="347101"/>
            <a:ext cx="750830" cy="750830"/>
          </a:xfrm>
          <a:prstGeom prst="rect">
            <a:avLst/>
          </a:prstGeom>
        </p:spPr>
      </p:pic>
    </p:spTree>
    <p:extLst>
      <p:ext uri="{BB962C8B-B14F-4D97-AF65-F5344CB8AC3E}">
        <p14:creationId xmlns:p14="http://schemas.microsoft.com/office/powerpoint/2010/main" val="23411246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913796" y="643465"/>
            <a:ext cx="3890960" cy="1370605"/>
          </a:xfrm>
        </p:spPr>
        <p:txBody>
          <a:bodyPr>
            <a:normAutofit/>
          </a:bodyPr>
          <a:lstStyle/>
          <a:p>
            <a:pPr algn="l"/>
            <a:r>
              <a:rPr lang="en-GB" sz="4100"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sz="4100"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6" y="2247153"/>
            <a:ext cx="3791208" cy="3544046"/>
          </a:xfrm>
        </p:spPr>
        <p:txBody>
          <a:bodyPr>
            <a:normAutofit/>
          </a:bodyPr>
          <a:lstStyle/>
          <a:p>
            <a:pPr indent="-305435"/>
            <a:r>
              <a:rPr lang="en-IN" sz="2800" dirty="0">
                <a:ln>
                  <a:solidFill>
                    <a:prstClr val="black">
                      <a:lumMod val="75000"/>
                      <a:lumOff val="25000"/>
                      <a:alpha val="10000"/>
                    </a:prstClr>
                  </a:solidFill>
                </a:ln>
                <a:effectLst>
                  <a:outerShdw blurRad="9525" dist="25400" dir="14640000" algn="tl" rotWithShape="0">
                    <a:prstClr val="black">
                      <a:alpha val="30000"/>
                    </a:prstClr>
                  </a:outerShdw>
                </a:effectLst>
              </a:rPr>
              <a:t>We took patients with Nephrological disease as 1 and with all other diseases as 0</a:t>
            </a:r>
            <a:r>
              <a:rPr lang="en-IN" sz="1800" dirty="0">
                <a:ln>
                  <a:solidFill>
                    <a:prstClr val="black">
                      <a:lumMod val="75000"/>
                      <a:lumOff val="25000"/>
                      <a:alpha val="10000"/>
                    </a:prstClr>
                  </a:solidFill>
                </a:ln>
                <a:effectLst>
                  <a:outerShdw blurRad="9525" dist="25400" dir="14640000" algn="tl" rotWithShape="0">
                    <a:prstClr val="black">
                      <a:alpha val="30000"/>
                    </a:prstClr>
                  </a:outerShdw>
                </a:effectLst>
              </a:rPr>
              <a:t>.</a:t>
            </a:r>
          </a:p>
          <a:p>
            <a:pPr indent="-305435"/>
            <a:endParaRPr lang="en-IN" sz="180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5" name="Picture 5">
            <a:extLst>
              <a:ext uri="{FF2B5EF4-FFF2-40B4-BE49-F238E27FC236}">
                <a16:creationId xmlns:a16="http://schemas.microsoft.com/office/drawing/2014/main" id="{AA011B8D-6F3D-856B-9615-010641E6E5DF}"/>
              </a:ext>
            </a:extLst>
          </p:cNvPr>
          <p:cNvPicPr>
            <a:picLocks noChangeAspect="1"/>
          </p:cNvPicPr>
          <p:nvPr/>
        </p:nvPicPr>
        <p:blipFill>
          <a:blip r:embed="rId3"/>
          <a:stretch>
            <a:fillRect/>
          </a:stretch>
        </p:blipFill>
        <p:spPr>
          <a:xfrm>
            <a:off x="4915348" y="2186759"/>
            <a:ext cx="6633184" cy="3664834"/>
          </a:xfrm>
          <a:prstGeom prst="rect">
            <a:avLst/>
          </a:prstGeom>
        </p:spPr>
      </p:pic>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4"/>
          <a:stretch>
            <a:fillRect/>
          </a:stretch>
        </p:blipFill>
        <p:spPr>
          <a:xfrm>
            <a:off x="302118" y="1022928"/>
            <a:ext cx="611678" cy="611678"/>
          </a:xfrm>
          <a:prstGeom prst="rect">
            <a:avLst/>
          </a:prstGeom>
        </p:spPr>
      </p:pic>
    </p:spTree>
    <p:extLst>
      <p:ext uri="{BB962C8B-B14F-4D97-AF65-F5344CB8AC3E}">
        <p14:creationId xmlns:p14="http://schemas.microsoft.com/office/powerpoint/2010/main" val="3453222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1055715" y="459508"/>
            <a:ext cx="3802729" cy="750686"/>
          </a:xfrm>
        </p:spPr>
        <p:txBody>
          <a:bodyPr>
            <a:normAutofit fontScale="90000"/>
          </a:bodyPr>
          <a:lstStyle/>
          <a:p>
            <a:r>
              <a:rPr lang="en-GB" sz="4100" b="1"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 -</a:t>
            </a:r>
            <a:endParaRPr lang="en-IN" sz="4100" b="1"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p:txBody>
          <a:bodyPr/>
          <a:lstStyle/>
          <a:p>
            <a:pPr indent="-305435"/>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We tried to balance dataset. As an unbalanced dataset was not giving good prediction with any of the machine learning algorithm.</a:t>
            </a:r>
          </a:p>
          <a:p>
            <a:pPr indent="-305435"/>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So we took equal number of people with Nephrological disease and people with not nephrological disease</a:t>
            </a:r>
          </a:p>
          <a:p>
            <a:pPr indent="-305435"/>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533747" y="517697"/>
            <a:ext cx="611678" cy="611678"/>
          </a:xfrm>
          <a:prstGeom prst="rect">
            <a:avLst/>
          </a:prstGeom>
        </p:spPr>
      </p:pic>
      <p:pic>
        <p:nvPicPr>
          <p:cNvPr id="5" name="Picture 5" descr="Table&#10;&#10;Description automatically generated">
            <a:extLst>
              <a:ext uri="{FF2B5EF4-FFF2-40B4-BE49-F238E27FC236}">
                <a16:creationId xmlns:a16="http://schemas.microsoft.com/office/drawing/2014/main" id="{542320F0-B4F2-8F8C-E1A4-3EB4F1E176EB}"/>
              </a:ext>
            </a:extLst>
          </p:cNvPr>
          <p:cNvPicPr>
            <a:picLocks noChangeAspect="1"/>
          </p:cNvPicPr>
          <p:nvPr/>
        </p:nvPicPr>
        <p:blipFill>
          <a:blip r:embed="rId3"/>
          <a:stretch>
            <a:fillRect/>
          </a:stretch>
        </p:blipFill>
        <p:spPr>
          <a:xfrm>
            <a:off x="1123167" y="3970601"/>
            <a:ext cx="3536514" cy="1964799"/>
          </a:xfrm>
          <a:prstGeom prst="rect">
            <a:avLst/>
          </a:prstGeom>
        </p:spPr>
      </p:pic>
      <p:pic>
        <p:nvPicPr>
          <p:cNvPr id="6" name="Picture 6" descr="Table&#10;&#10;Description automatically generated">
            <a:extLst>
              <a:ext uri="{FF2B5EF4-FFF2-40B4-BE49-F238E27FC236}">
                <a16:creationId xmlns:a16="http://schemas.microsoft.com/office/drawing/2014/main" id="{B5D5641E-3B4E-FDCC-501E-02C9D8109654}"/>
              </a:ext>
            </a:extLst>
          </p:cNvPr>
          <p:cNvPicPr>
            <a:picLocks noChangeAspect="1"/>
          </p:cNvPicPr>
          <p:nvPr/>
        </p:nvPicPr>
        <p:blipFill>
          <a:blip r:embed="rId4"/>
          <a:stretch>
            <a:fillRect/>
          </a:stretch>
        </p:blipFill>
        <p:spPr>
          <a:xfrm>
            <a:off x="5622099" y="3978509"/>
            <a:ext cx="3004158" cy="1813283"/>
          </a:xfrm>
          <a:prstGeom prst="rect">
            <a:avLst/>
          </a:prstGeom>
        </p:spPr>
      </p:pic>
      <p:pic>
        <p:nvPicPr>
          <p:cNvPr id="9" name="Picture 9" descr="Table&#10;&#10;Description automatically generated">
            <a:extLst>
              <a:ext uri="{FF2B5EF4-FFF2-40B4-BE49-F238E27FC236}">
                <a16:creationId xmlns:a16="http://schemas.microsoft.com/office/drawing/2014/main" id="{E5B39ECD-25D1-307D-2FE4-AA066F110111}"/>
              </a:ext>
            </a:extLst>
          </p:cNvPr>
          <p:cNvPicPr>
            <a:picLocks noChangeAspect="1"/>
          </p:cNvPicPr>
          <p:nvPr/>
        </p:nvPicPr>
        <p:blipFill>
          <a:blip r:embed="rId5"/>
          <a:stretch>
            <a:fillRect/>
          </a:stretch>
        </p:blipFill>
        <p:spPr>
          <a:xfrm>
            <a:off x="9045615" y="3544688"/>
            <a:ext cx="2743200" cy="3028826"/>
          </a:xfrm>
          <a:prstGeom prst="rect">
            <a:avLst/>
          </a:prstGeom>
        </p:spPr>
      </p:pic>
    </p:spTree>
    <p:extLst>
      <p:ext uri="{BB962C8B-B14F-4D97-AF65-F5344CB8AC3E}">
        <p14:creationId xmlns:p14="http://schemas.microsoft.com/office/powerpoint/2010/main" val="4254388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49209-E9A5-4283-B0C5-7E930C0F5A27}"/>
              </a:ext>
            </a:extLst>
          </p:cNvPr>
          <p:cNvSpPr>
            <a:spLocks noGrp="1"/>
          </p:cNvSpPr>
          <p:nvPr>
            <p:ph type="title"/>
          </p:nvPr>
        </p:nvSpPr>
        <p:spPr>
          <a:xfrm>
            <a:off x="-108181" y="869577"/>
            <a:ext cx="5182205" cy="394447"/>
          </a:xfrm>
        </p:spPr>
        <p:txBody>
          <a:bodyPr>
            <a:normAutofit fontScale="90000"/>
          </a:bodyPr>
          <a:lstStyle/>
          <a:p>
            <a:r>
              <a:rPr lang="en-US"/>
              <a:t> </a:t>
            </a:r>
            <a:r>
              <a:rPr lang="en-US" b="1" u="sng"/>
              <a:t>Data collection- </a:t>
            </a:r>
            <a:br>
              <a:rPr lang="en-US"/>
            </a:br>
            <a:endParaRPr lang="en-IN"/>
          </a:p>
        </p:txBody>
      </p:sp>
      <p:pic>
        <p:nvPicPr>
          <p:cNvPr id="5" name="Content Placeholder 4" descr="Chevron arrows">
            <a:extLst>
              <a:ext uri="{FF2B5EF4-FFF2-40B4-BE49-F238E27FC236}">
                <a16:creationId xmlns:a16="http://schemas.microsoft.com/office/drawing/2014/main" id="{8E4C650E-4E44-4E2E-AC77-82E718CC3CD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2400" y="537882"/>
            <a:ext cx="528918" cy="528918"/>
          </a:xfrm>
        </p:spPr>
      </p:pic>
      <p:sp>
        <p:nvSpPr>
          <p:cNvPr id="3" name="TextBox 2">
            <a:extLst>
              <a:ext uri="{FF2B5EF4-FFF2-40B4-BE49-F238E27FC236}">
                <a16:creationId xmlns:a16="http://schemas.microsoft.com/office/drawing/2014/main" id="{4B92D9B9-6F53-F843-B00D-799BF42544EF}"/>
              </a:ext>
            </a:extLst>
          </p:cNvPr>
          <p:cNvSpPr txBox="1"/>
          <p:nvPr/>
        </p:nvSpPr>
        <p:spPr>
          <a:xfrm>
            <a:off x="757825" y="126930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Libraries used : </a:t>
            </a:r>
          </a:p>
        </p:txBody>
      </p:sp>
      <p:pic>
        <p:nvPicPr>
          <p:cNvPr id="4" name="Picture 5" descr="Graphical user interface, text, application&#10;&#10;Description automatically generated">
            <a:extLst>
              <a:ext uri="{FF2B5EF4-FFF2-40B4-BE49-F238E27FC236}">
                <a16:creationId xmlns:a16="http://schemas.microsoft.com/office/drawing/2014/main" id="{84F8524D-3DD2-1B7B-4D71-D97E3C104D08}"/>
              </a:ext>
            </a:extLst>
          </p:cNvPr>
          <p:cNvPicPr>
            <a:picLocks noChangeAspect="1"/>
          </p:cNvPicPr>
          <p:nvPr/>
        </p:nvPicPr>
        <p:blipFill>
          <a:blip r:embed="rId4"/>
          <a:stretch>
            <a:fillRect/>
          </a:stretch>
        </p:blipFill>
        <p:spPr>
          <a:xfrm>
            <a:off x="830894" y="1921058"/>
            <a:ext cx="10143993" cy="2598351"/>
          </a:xfrm>
          <a:prstGeom prst="rect">
            <a:avLst/>
          </a:prstGeom>
        </p:spPr>
      </p:pic>
      <p:sp>
        <p:nvSpPr>
          <p:cNvPr id="6" name="TextBox 5">
            <a:extLst>
              <a:ext uri="{FF2B5EF4-FFF2-40B4-BE49-F238E27FC236}">
                <a16:creationId xmlns:a16="http://schemas.microsoft.com/office/drawing/2014/main" id="{6977DC6C-A323-2B73-F73E-381B1F8777B7}"/>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7" name="TextBox 6">
            <a:extLst>
              <a:ext uri="{FF2B5EF4-FFF2-40B4-BE49-F238E27FC236}">
                <a16:creationId xmlns:a16="http://schemas.microsoft.com/office/drawing/2014/main" id="{41B29B2E-8D08-3ADE-BD63-3BAD3C8A89EA}"/>
              </a:ext>
            </a:extLst>
          </p:cNvPr>
          <p:cNvSpPr txBox="1"/>
          <p:nvPr/>
        </p:nvSpPr>
        <p:spPr>
          <a:xfrm>
            <a:off x="834537" y="4925890"/>
            <a:ext cx="377483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Columns in the original data : </a:t>
            </a:r>
          </a:p>
        </p:txBody>
      </p:sp>
      <p:pic>
        <p:nvPicPr>
          <p:cNvPr id="10" name="Picture 9">
            <a:extLst>
              <a:ext uri="{FF2B5EF4-FFF2-40B4-BE49-F238E27FC236}">
                <a16:creationId xmlns:a16="http://schemas.microsoft.com/office/drawing/2014/main" id="{8CF930A6-A0C9-40EF-907B-4C5A6F07140F}"/>
              </a:ext>
            </a:extLst>
          </p:cNvPr>
          <p:cNvPicPr>
            <a:picLocks noChangeAspect="1"/>
          </p:cNvPicPr>
          <p:nvPr/>
        </p:nvPicPr>
        <p:blipFill>
          <a:blip r:embed="rId5"/>
          <a:stretch>
            <a:fillRect/>
          </a:stretch>
        </p:blipFill>
        <p:spPr>
          <a:xfrm>
            <a:off x="830894" y="5337289"/>
            <a:ext cx="8478981" cy="1302267"/>
          </a:xfrm>
          <a:prstGeom prst="rect">
            <a:avLst/>
          </a:prstGeom>
        </p:spPr>
      </p:pic>
    </p:spTree>
    <p:extLst>
      <p:ext uri="{BB962C8B-B14F-4D97-AF65-F5344CB8AC3E}">
        <p14:creationId xmlns:p14="http://schemas.microsoft.com/office/powerpoint/2010/main" val="2382205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pic>
        <p:nvPicPr>
          <p:cNvPr id="5" name="Picture 5" descr="Table&#10;&#10;Description automatically generated">
            <a:extLst>
              <a:ext uri="{FF2B5EF4-FFF2-40B4-BE49-F238E27FC236}">
                <a16:creationId xmlns:a16="http://schemas.microsoft.com/office/drawing/2014/main" id="{E3727C2F-AFAB-A6CB-45AC-7D4842481285}"/>
              </a:ext>
            </a:extLst>
          </p:cNvPr>
          <p:cNvPicPr>
            <a:picLocks noGrp="1" noChangeAspect="1"/>
          </p:cNvPicPr>
          <p:nvPr>
            <p:ph idx="1"/>
          </p:nvPr>
        </p:nvPicPr>
        <p:blipFill>
          <a:blip r:embed="rId2"/>
          <a:stretch>
            <a:fillRect/>
          </a:stretch>
        </p:blipFill>
        <p:spPr>
          <a:xfrm>
            <a:off x="1122051" y="2089135"/>
            <a:ext cx="3221819" cy="3505982"/>
          </a:xfrm>
        </p:spPr>
      </p:pic>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3"/>
          <a:stretch>
            <a:fillRect/>
          </a:stretch>
        </p:blipFill>
        <p:spPr>
          <a:xfrm>
            <a:off x="429577" y="502919"/>
            <a:ext cx="611678" cy="611678"/>
          </a:xfrm>
          <a:prstGeom prst="rect">
            <a:avLst/>
          </a:prstGeom>
        </p:spPr>
      </p:pic>
      <p:sp>
        <p:nvSpPr>
          <p:cNvPr id="6" name="TextBox 5">
            <a:extLst>
              <a:ext uri="{FF2B5EF4-FFF2-40B4-BE49-F238E27FC236}">
                <a16:creationId xmlns:a16="http://schemas.microsoft.com/office/drawing/2014/main" id="{C5FFFE97-4BFD-A384-8D93-CBB21364C302}"/>
              </a:ext>
            </a:extLst>
          </p:cNvPr>
          <p:cNvSpPr txBox="1"/>
          <p:nvPr/>
        </p:nvSpPr>
        <p:spPr>
          <a:xfrm>
            <a:off x="1120656" y="1267190"/>
            <a:ext cx="377527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So, this is the new balanced dataset.</a:t>
            </a:r>
          </a:p>
        </p:txBody>
      </p:sp>
      <p:sp>
        <p:nvSpPr>
          <p:cNvPr id="3" name="TextBox 2">
            <a:extLst>
              <a:ext uri="{FF2B5EF4-FFF2-40B4-BE49-F238E27FC236}">
                <a16:creationId xmlns:a16="http://schemas.microsoft.com/office/drawing/2014/main" id="{07C5E253-0639-4D74-DA66-AC5CFD41A949}"/>
              </a:ext>
            </a:extLst>
          </p:cNvPr>
          <p:cNvSpPr txBox="1"/>
          <p:nvPr/>
        </p:nvSpPr>
        <p:spPr>
          <a:xfrm>
            <a:off x="5399590" y="1271285"/>
            <a:ext cx="566580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We can also visualize this by plotting a pie graph.</a:t>
            </a:r>
          </a:p>
        </p:txBody>
      </p:sp>
      <p:pic>
        <p:nvPicPr>
          <p:cNvPr id="7" name="Picture 7" descr="Text&#10;&#10;Description automatically generated">
            <a:extLst>
              <a:ext uri="{FF2B5EF4-FFF2-40B4-BE49-F238E27FC236}">
                <a16:creationId xmlns:a16="http://schemas.microsoft.com/office/drawing/2014/main" id="{FB350A64-1655-99AA-A6D4-59CBEF43BB08}"/>
              </a:ext>
            </a:extLst>
          </p:cNvPr>
          <p:cNvPicPr>
            <a:picLocks noChangeAspect="1"/>
          </p:cNvPicPr>
          <p:nvPr/>
        </p:nvPicPr>
        <p:blipFill>
          <a:blip r:embed="rId4"/>
          <a:stretch>
            <a:fillRect/>
          </a:stretch>
        </p:blipFill>
        <p:spPr>
          <a:xfrm>
            <a:off x="5553919" y="1874191"/>
            <a:ext cx="4923098" cy="2145060"/>
          </a:xfrm>
          <a:prstGeom prst="rect">
            <a:avLst/>
          </a:prstGeom>
        </p:spPr>
      </p:pic>
      <p:pic>
        <p:nvPicPr>
          <p:cNvPr id="8" name="Picture 8" descr="Chart, pie chart&#10;&#10;Description automatically generated">
            <a:extLst>
              <a:ext uri="{FF2B5EF4-FFF2-40B4-BE49-F238E27FC236}">
                <a16:creationId xmlns:a16="http://schemas.microsoft.com/office/drawing/2014/main" id="{77998E36-8B47-C17D-9B40-03EF0344EE04}"/>
              </a:ext>
            </a:extLst>
          </p:cNvPr>
          <p:cNvPicPr>
            <a:picLocks noChangeAspect="1"/>
          </p:cNvPicPr>
          <p:nvPr/>
        </p:nvPicPr>
        <p:blipFill>
          <a:blip r:embed="rId5"/>
          <a:stretch>
            <a:fillRect/>
          </a:stretch>
        </p:blipFill>
        <p:spPr>
          <a:xfrm>
            <a:off x="5553919" y="4226872"/>
            <a:ext cx="4816996" cy="2194965"/>
          </a:xfrm>
          <a:prstGeom prst="rect">
            <a:avLst/>
          </a:prstGeom>
        </p:spPr>
      </p:pic>
    </p:spTree>
    <p:extLst>
      <p:ext uri="{BB962C8B-B14F-4D97-AF65-F5344CB8AC3E}">
        <p14:creationId xmlns:p14="http://schemas.microsoft.com/office/powerpoint/2010/main" val="4869721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C02C6-B9E9-BF96-DC0B-8422C42BB9E8}"/>
              </a:ext>
            </a:extLst>
          </p:cNvPr>
          <p:cNvSpPr>
            <a:spLocks noGrp="1"/>
          </p:cNvSpPr>
          <p:nvPr>
            <p:ph type="title"/>
          </p:nvPr>
        </p:nvSpPr>
        <p:spPr>
          <a:xfrm>
            <a:off x="1429628" y="772911"/>
            <a:ext cx="4075559" cy="570115"/>
          </a:xfrm>
        </p:spPr>
        <p:txBody>
          <a:bodyPr>
            <a:noAutofit/>
          </a:bodyPr>
          <a:lstStyle/>
          <a:p>
            <a:r>
              <a:rPr lang="en-GB" sz="4100" b="1"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 -</a:t>
            </a:r>
            <a:endParaRPr lang="en-US" sz="4100" b="1" u="sng" dirty="0"/>
          </a:p>
        </p:txBody>
      </p:sp>
      <p:sp>
        <p:nvSpPr>
          <p:cNvPr id="3" name="Content Placeholder 2">
            <a:extLst>
              <a:ext uri="{FF2B5EF4-FFF2-40B4-BE49-F238E27FC236}">
                <a16:creationId xmlns:a16="http://schemas.microsoft.com/office/drawing/2014/main" id="{42F79B98-25A4-E402-1F6C-35458886D26D}"/>
              </a:ext>
            </a:extLst>
          </p:cNvPr>
          <p:cNvSpPr>
            <a:spLocks noGrp="1"/>
          </p:cNvSpPr>
          <p:nvPr>
            <p:ph idx="1"/>
          </p:nvPr>
        </p:nvSpPr>
        <p:spPr/>
        <p:txBody>
          <a:bodyPr>
            <a:normAutofit/>
          </a:bodyPr>
          <a:lstStyle/>
          <a:p>
            <a:pPr indent="-305435"/>
            <a:r>
              <a:rPr lang="en-GB" sz="2800" dirty="0">
                <a:ln>
                  <a:solidFill>
                    <a:prstClr val="black">
                      <a:lumMod val="75000"/>
                      <a:lumOff val="25000"/>
                      <a:alpha val="10000"/>
                    </a:prstClr>
                  </a:solidFill>
                </a:ln>
                <a:effectLst>
                  <a:outerShdw blurRad="9525" dist="25400" dir="14640000" algn="tl" rotWithShape="0">
                    <a:prstClr val="black">
                      <a:alpha val="30000"/>
                    </a:prstClr>
                  </a:outerShdw>
                </a:effectLst>
              </a:rPr>
              <a:t>Now, we tried to plot a correlation matrix and visualize that which of the feature is most correlated with our target.</a:t>
            </a:r>
          </a:p>
        </p:txBody>
      </p:sp>
      <p:pic>
        <p:nvPicPr>
          <p:cNvPr id="4" name="Picture 4">
            <a:extLst>
              <a:ext uri="{FF2B5EF4-FFF2-40B4-BE49-F238E27FC236}">
                <a16:creationId xmlns:a16="http://schemas.microsoft.com/office/drawing/2014/main" id="{26A48C3A-9A78-32F6-6DD4-D1E6F5D27421}"/>
              </a:ext>
            </a:extLst>
          </p:cNvPr>
          <p:cNvPicPr>
            <a:picLocks noChangeAspect="1"/>
          </p:cNvPicPr>
          <p:nvPr/>
        </p:nvPicPr>
        <p:blipFill>
          <a:blip r:embed="rId2"/>
          <a:stretch>
            <a:fillRect/>
          </a:stretch>
        </p:blipFill>
        <p:spPr>
          <a:xfrm>
            <a:off x="1206674" y="3179011"/>
            <a:ext cx="4298514" cy="2128362"/>
          </a:xfrm>
          <a:prstGeom prst="rect">
            <a:avLst/>
          </a:prstGeom>
        </p:spPr>
      </p:pic>
      <p:pic>
        <p:nvPicPr>
          <p:cNvPr id="5" name="Picture 5" descr="Chart, treemap chart&#10;&#10;Description automatically generated">
            <a:extLst>
              <a:ext uri="{FF2B5EF4-FFF2-40B4-BE49-F238E27FC236}">
                <a16:creationId xmlns:a16="http://schemas.microsoft.com/office/drawing/2014/main" id="{A5C1B3BE-5F50-81AB-BAC8-CC16DF84666C}"/>
              </a:ext>
            </a:extLst>
          </p:cNvPr>
          <p:cNvPicPr>
            <a:picLocks noChangeAspect="1"/>
          </p:cNvPicPr>
          <p:nvPr/>
        </p:nvPicPr>
        <p:blipFill>
          <a:blip r:embed="rId3"/>
          <a:stretch>
            <a:fillRect/>
          </a:stretch>
        </p:blipFill>
        <p:spPr>
          <a:xfrm>
            <a:off x="6290153" y="3179393"/>
            <a:ext cx="3609583" cy="2983543"/>
          </a:xfrm>
          <a:prstGeom prst="rect">
            <a:avLst/>
          </a:prstGeom>
        </p:spPr>
      </p:pic>
      <p:pic>
        <p:nvPicPr>
          <p:cNvPr id="6" name="Picture 5">
            <a:extLst>
              <a:ext uri="{FF2B5EF4-FFF2-40B4-BE49-F238E27FC236}">
                <a16:creationId xmlns:a16="http://schemas.microsoft.com/office/drawing/2014/main" id="{DA6833AE-C5A9-4E3F-BC00-BA2BBA244756}"/>
              </a:ext>
            </a:extLst>
          </p:cNvPr>
          <p:cNvPicPr>
            <a:picLocks noChangeAspect="1"/>
          </p:cNvPicPr>
          <p:nvPr/>
        </p:nvPicPr>
        <p:blipFill>
          <a:blip r:embed="rId4"/>
          <a:stretch>
            <a:fillRect/>
          </a:stretch>
        </p:blipFill>
        <p:spPr>
          <a:xfrm>
            <a:off x="831259" y="691385"/>
            <a:ext cx="750830" cy="750830"/>
          </a:xfrm>
          <a:prstGeom prst="rect">
            <a:avLst/>
          </a:prstGeom>
        </p:spPr>
      </p:pic>
    </p:spTree>
    <p:extLst>
      <p:ext uri="{BB962C8B-B14F-4D97-AF65-F5344CB8AC3E}">
        <p14:creationId xmlns:p14="http://schemas.microsoft.com/office/powerpoint/2010/main" val="27641696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E490-AEA7-F583-EC26-BD66ABDA0544}"/>
              </a:ext>
            </a:extLst>
          </p:cNvPr>
          <p:cNvSpPr>
            <a:spLocks noGrp="1"/>
          </p:cNvSpPr>
          <p:nvPr>
            <p:ph type="title"/>
          </p:nvPr>
        </p:nvSpPr>
        <p:spPr/>
        <p:txBody>
          <a:bodyPr/>
          <a:lstStyle/>
          <a:p>
            <a:endParaRPr lang="en-GB" dirty="0"/>
          </a:p>
        </p:txBody>
      </p:sp>
      <p:sp>
        <p:nvSpPr>
          <p:cNvPr id="3" name="Content Placeholder 2">
            <a:extLst>
              <a:ext uri="{FF2B5EF4-FFF2-40B4-BE49-F238E27FC236}">
                <a16:creationId xmlns:a16="http://schemas.microsoft.com/office/drawing/2014/main" id="{14B7ABE3-7061-B9BE-416A-3010ACAAC4CA}"/>
              </a:ext>
            </a:extLst>
          </p:cNvPr>
          <p:cNvSpPr>
            <a:spLocks noGrp="1"/>
          </p:cNvSpPr>
          <p:nvPr>
            <p:ph idx="1"/>
          </p:nvPr>
        </p:nvSpPr>
        <p:spPr/>
        <p:txBody>
          <a:bodyPr/>
          <a:lstStyle/>
          <a:p>
            <a:pPr indent="-305435"/>
            <a:r>
              <a:rPr lang="en-GB">
                <a:ln>
                  <a:solidFill>
                    <a:prstClr val="black">
                      <a:lumMod val="75000"/>
                      <a:lumOff val="25000"/>
                      <a:alpha val="10000"/>
                    </a:prstClr>
                  </a:solidFill>
                </a:ln>
                <a:effectLst>
                  <a:outerShdw blurRad="9525" dist="25400" dir="14640000" algn="tl" rotWithShape="0">
                    <a:prstClr val="black">
                      <a:alpha val="30000"/>
                    </a:prstClr>
                  </a:outerShdw>
                </a:effectLst>
              </a:rPr>
              <a:t>We also visualized how each feature is related to our target by plotting histogram.</a:t>
            </a:r>
          </a:p>
        </p:txBody>
      </p:sp>
      <p:pic>
        <p:nvPicPr>
          <p:cNvPr id="4" name="Picture 4" descr="Text&#10;&#10;Description automatically generated">
            <a:extLst>
              <a:ext uri="{FF2B5EF4-FFF2-40B4-BE49-F238E27FC236}">
                <a16:creationId xmlns:a16="http://schemas.microsoft.com/office/drawing/2014/main" id="{D137D6C4-7195-1449-399B-365D9BBD44FF}"/>
              </a:ext>
            </a:extLst>
          </p:cNvPr>
          <p:cNvPicPr>
            <a:picLocks noChangeAspect="1"/>
          </p:cNvPicPr>
          <p:nvPr/>
        </p:nvPicPr>
        <p:blipFill>
          <a:blip r:embed="rId2"/>
          <a:stretch>
            <a:fillRect/>
          </a:stretch>
        </p:blipFill>
        <p:spPr>
          <a:xfrm>
            <a:off x="1279742" y="3488511"/>
            <a:ext cx="4006241" cy="1686812"/>
          </a:xfrm>
          <a:prstGeom prst="rect">
            <a:avLst/>
          </a:prstGeom>
        </p:spPr>
      </p:pic>
      <p:pic>
        <p:nvPicPr>
          <p:cNvPr id="5" name="Picture 5" descr="Chart, histogram&#10;&#10;Description automatically generated">
            <a:extLst>
              <a:ext uri="{FF2B5EF4-FFF2-40B4-BE49-F238E27FC236}">
                <a16:creationId xmlns:a16="http://schemas.microsoft.com/office/drawing/2014/main" id="{5CE98196-3132-9D85-DF0F-834C707E6358}"/>
              </a:ext>
            </a:extLst>
          </p:cNvPr>
          <p:cNvPicPr>
            <a:picLocks noChangeAspect="1"/>
          </p:cNvPicPr>
          <p:nvPr/>
        </p:nvPicPr>
        <p:blipFill>
          <a:blip r:embed="rId3"/>
          <a:stretch>
            <a:fillRect/>
          </a:stretch>
        </p:blipFill>
        <p:spPr>
          <a:xfrm>
            <a:off x="6227523" y="3295488"/>
            <a:ext cx="4757801" cy="2740913"/>
          </a:xfrm>
          <a:prstGeom prst="rect">
            <a:avLst/>
          </a:prstGeom>
        </p:spPr>
      </p:pic>
      <p:pic>
        <p:nvPicPr>
          <p:cNvPr id="6" name="Picture 5">
            <a:extLst>
              <a:ext uri="{FF2B5EF4-FFF2-40B4-BE49-F238E27FC236}">
                <a16:creationId xmlns:a16="http://schemas.microsoft.com/office/drawing/2014/main" id="{E742C030-625D-4257-BC14-7545BDB1E78E}"/>
              </a:ext>
            </a:extLst>
          </p:cNvPr>
          <p:cNvPicPr>
            <a:picLocks noChangeAspect="1"/>
          </p:cNvPicPr>
          <p:nvPr/>
        </p:nvPicPr>
        <p:blipFill>
          <a:blip r:embed="rId4"/>
          <a:stretch>
            <a:fillRect/>
          </a:stretch>
        </p:blipFill>
        <p:spPr>
          <a:xfrm>
            <a:off x="304886" y="347101"/>
            <a:ext cx="750830" cy="750830"/>
          </a:xfrm>
          <a:prstGeom prst="rect">
            <a:avLst/>
          </a:prstGeom>
        </p:spPr>
      </p:pic>
    </p:spTree>
    <p:extLst>
      <p:ext uri="{BB962C8B-B14F-4D97-AF65-F5344CB8AC3E}">
        <p14:creationId xmlns:p14="http://schemas.microsoft.com/office/powerpoint/2010/main" val="9048553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9320841-FF33-BB26-D755-EFCAA66B9943}"/>
              </a:ext>
            </a:extLst>
          </p:cNvPr>
          <p:cNvSpPr>
            <a:spLocks noGrp="1"/>
          </p:cNvSpPr>
          <p:nvPr>
            <p:ph type="title"/>
          </p:nvPr>
        </p:nvSpPr>
        <p:spPr>
          <a:xfrm>
            <a:off x="913795" y="643465"/>
            <a:ext cx="3807833" cy="1370605"/>
          </a:xfrm>
        </p:spPr>
        <p:txBody>
          <a:bodyPr>
            <a:normAutofit/>
          </a:bodyPr>
          <a:lstStyle/>
          <a:p>
            <a:pPr algn="l"/>
            <a:r>
              <a:rPr lang="en-GB" sz="4100" b="1" u="sng" dirty="0">
                <a:ln>
                  <a:solidFill>
                    <a:prstClr val="black">
                      <a:lumMod val="75000"/>
                      <a:lumOff val="25000"/>
                      <a:alpha val="10000"/>
                    </a:prstClr>
                  </a:solidFill>
                </a:ln>
                <a:effectLst>
                  <a:outerShdw blurRad="9525" dist="25400" dir="14640000" algn="tl" rotWithShape="0">
                    <a:prstClr val="black">
                      <a:alpha val="30000"/>
                    </a:prstClr>
                  </a:outerShdw>
                </a:effectLst>
              </a:rPr>
              <a:t>Splitting Data Set-</a:t>
            </a:r>
            <a:endParaRPr lang="en-GB" sz="4100" b="1" u="sng" dirty="0"/>
          </a:p>
        </p:txBody>
      </p:sp>
      <p:sp>
        <p:nvSpPr>
          <p:cNvPr id="3" name="Content Placeholder 2">
            <a:extLst>
              <a:ext uri="{FF2B5EF4-FFF2-40B4-BE49-F238E27FC236}">
                <a16:creationId xmlns:a16="http://schemas.microsoft.com/office/drawing/2014/main" id="{7B1C4F4C-5BED-8B60-7653-CCD6BBFD711C}"/>
              </a:ext>
            </a:extLst>
          </p:cNvPr>
          <p:cNvSpPr>
            <a:spLocks noGrp="1"/>
          </p:cNvSpPr>
          <p:nvPr>
            <p:ph idx="1"/>
          </p:nvPr>
        </p:nvSpPr>
        <p:spPr>
          <a:xfrm>
            <a:off x="913796" y="2247153"/>
            <a:ext cx="3358084" cy="3544046"/>
          </a:xfrm>
        </p:spPr>
        <p:txBody>
          <a:bodyPr>
            <a:normAutofit/>
          </a:bodyPr>
          <a:lstStyle/>
          <a:p>
            <a:pPr indent="-305435"/>
            <a:r>
              <a:rPr lang="en-GB" sz="1800">
                <a:ln>
                  <a:solidFill>
                    <a:prstClr val="black">
                      <a:lumMod val="75000"/>
                      <a:lumOff val="25000"/>
                      <a:alpha val="10000"/>
                    </a:prstClr>
                  </a:solidFill>
                </a:ln>
                <a:effectLst>
                  <a:outerShdw blurRad="9525" dist="25400" dir="14640000" algn="tl" rotWithShape="0">
                    <a:prstClr val="black">
                      <a:alpha val="30000"/>
                    </a:prstClr>
                  </a:outerShdw>
                </a:effectLst>
              </a:rPr>
              <a:t>Now to train and predict our model we are dropping target from X.</a:t>
            </a:r>
          </a:p>
          <a:p>
            <a:pPr indent="-305435"/>
            <a:r>
              <a:rPr lang="en-GB" sz="1800">
                <a:ln>
                  <a:solidFill>
                    <a:prstClr val="black">
                      <a:lumMod val="75000"/>
                      <a:lumOff val="25000"/>
                      <a:alpha val="10000"/>
                    </a:prstClr>
                  </a:solidFill>
                </a:ln>
                <a:effectLst>
                  <a:outerShdw blurRad="9525" dist="25400" dir="14640000" algn="tl" rotWithShape="0">
                    <a:prstClr val="black">
                      <a:alpha val="30000"/>
                    </a:prstClr>
                  </a:outerShdw>
                </a:effectLst>
              </a:rPr>
              <a:t>We will split our dataset two part 80% of which we will be training our model and on remaining data we will be testing our model.</a:t>
            </a:r>
          </a:p>
        </p:txBody>
      </p:sp>
      <p:pic>
        <p:nvPicPr>
          <p:cNvPr id="4" name="Picture 4" descr="Table&#10;&#10;Description automatically generated">
            <a:extLst>
              <a:ext uri="{FF2B5EF4-FFF2-40B4-BE49-F238E27FC236}">
                <a16:creationId xmlns:a16="http://schemas.microsoft.com/office/drawing/2014/main" id="{EC4C51FC-3F39-BEF2-7BA5-F30E4860D62B}"/>
              </a:ext>
            </a:extLst>
          </p:cNvPr>
          <p:cNvPicPr>
            <a:picLocks noChangeAspect="1"/>
          </p:cNvPicPr>
          <p:nvPr/>
        </p:nvPicPr>
        <p:blipFill>
          <a:blip r:embed="rId3"/>
          <a:stretch>
            <a:fillRect/>
          </a:stretch>
        </p:blipFill>
        <p:spPr>
          <a:xfrm>
            <a:off x="4915348" y="713572"/>
            <a:ext cx="5484965" cy="2836342"/>
          </a:xfrm>
          <a:prstGeom prst="rect">
            <a:avLst/>
          </a:prstGeom>
        </p:spPr>
      </p:pic>
      <p:pic>
        <p:nvPicPr>
          <p:cNvPr id="5" name="Picture 5" descr="Text&#10;&#10;Description automatically generated">
            <a:extLst>
              <a:ext uri="{FF2B5EF4-FFF2-40B4-BE49-F238E27FC236}">
                <a16:creationId xmlns:a16="http://schemas.microsoft.com/office/drawing/2014/main" id="{B6F2169A-178B-35EF-703E-D48A19652205}"/>
              </a:ext>
            </a:extLst>
          </p:cNvPr>
          <p:cNvPicPr>
            <a:picLocks noChangeAspect="1"/>
          </p:cNvPicPr>
          <p:nvPr/>
        </p:nvPicPr>
        <p:blipFill>
          <a:blip r:embed="rId4"/>
          <a:stretch>
            <a:fillRect/>
          </a:stretch>
        </p:blipFill>
        <p:spPr>
          <a:xfrm>
            <a:off x="4912291" y="3794892"/>
            <a:ext cx="5488486" cy="1449833"/>
          </a:xfrm>
          <a:prstGeom prst="rect">
            <a:avLst/>
          </a:prstGeom>
        </p:spPr>
      </p:pic>
      <p:pic>
        <p:nvPicPr>
          <p:cNvPr id="7" name="Picture 6">
            <a:extLst>
              <a:ext uri="{FF2B5EF4-FFF2-40B4-BE49-F238E27FC236}">
                <a16:creationId xmlns:a16="http://schemas.microsoft.com/office/drawing/2014/main" id="{478B5AC8-886C-499B-9F29-D5874E392073}"/>
              </a:ext>
            </a:extLst>
          </p:cNvPr>
          <p:cNvPicPr>
            <a:picLocks noChangeAspect="1"/>
          </p:cNvPicPr>
          <p:nvPr/>
        </p:nvPicPr>
        <p:blipFill>
          <a:blip r:embed="rId5"/>
          <a:stretch>
            <a:fillRect/>
          </a:stretch>
        </p:blipFill>
        <p:spPr>
          <a:xfrm>
            <a:off x="274836" y="691386"/>
            <a:ext cx="750830" cy="750830"/>
          </a:xfrm>
          <a:prstGeom prst="rect">
            <a:avLst/>
          </a:prstGeom>
        </p:spPr>
      </p:pic>
    </p:spTree>
    <p:extLst>
      <p:ext uri="{BB962C8B-B14F-4D97-AF65-F5344CB8AC3E}">
        <p14:creationId xmlns:p14="http://schemas.microsoft.com/office/powerpoint/2010/main" val="23256195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1076566" y="465514"/>
            <a:ext cx="4205828" cy="802870"/>
          </a:xfrm>
        </p:spPr>
        <p:txBody>
          <a:bodyPr>
            <a:normAutofit/>
          </a:bodyPr>
          <a:lstStyle/>
          <a:p>
            <a:r>
              <a:rPr lang="en-GB" sz="4100" b="1"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sz="4100" b="1" u="sng"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675121" y="545792"/>
            <a:ext cx="611678" cy="611678"/>
          </a:xfrm>
          <a:prstGeom prst="rect">
            <a:avLst/>
          </a:prstGeom>
        </p:spPr>
      </p:pic>
      <p:pic>
        <p:nvPicPr>
          <p:cNvPr id="6" name="Picture 5">
            <a:extLst>
              <a:ext uri="{FF2B5EF4-FFF2-40B4-BE49-F238E27FC236}">
                <a16:creationId xmlns:a16="http://schemas.microsoft.com/office/drawing/2014/main" id="{4539B043-6B36-4E80-A4EF-1A9536E0DFD6}"/>
              </a:ext>
            </a:extLst>
          </p:cNvPr>
          <p:cNvPicPr>
            <a:picLocks noChangeAspect="1"/>
          </p:cNvPicPr>
          <p:nvPr/>
        </p:nvPicPr>
        <p:blipFill>
          <a:blip r:embed="rId3"/>
          <a:stretch>
            <a:fillRect/>
          </a:stretch>
        </p:blipFill>
        <p:spPr>
          <a:xfrm>
            <a:off x="733064" y="2364386"/>
            <a:ext cx="11322001" cy="3336144"/>
          </a:xfrm>
          <a:prstGeom prst="rect">
            <a:avLst/>
          </a:prstGeom>
        </p:spPr>
      </p:pic>
      <p:sp>
        <p:nvSpPr>
          <p:cNvPr id="3" name="TextBox 2">
            <a:extLst>
              <a:ext uri="{FF2B5EF4-FFF2-40B4-BE49-F238E27FC236}">
                <a16:creationId xmlns:a16="http://schemas.microsoft.com/office/drawing/2014/main" id="{86529D1B-BC2E-EF91-A58A-13D486C909D1}"/>
              </a:ext>
            </a:extLst>
          </p:cNvPr>
          <p:cNvSpPr txBox="1"/>
          <p:nvPr/>
        </p:nvSpPr>
        <p:spPr>
          <a:xfrm>
            <a:off x="8833413" y="40318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a:t>Click to add text</a:t>
            </a:r>
          </a:p>
        </p:txBody>
      </p:sp>
      <p:sp>
        <p:nvSpPr>
          <p:cNvPr id="5" name="TextBox 4">
            <a:extLst>
              <a:ext uri="{FF2B5EF4-FFF2-40B4-BE49-F238E27FC236}">
                <a16:creationId xmlns:a16="http://schemas.microsoft.com/office/drawing/2014/main" id="{EE62FC7D-63FF-6B2F-D078-5813633C78C7}"/>
              </a:ext>
            </a:extLst>
          </p:cNvPr>
          <p:cNvSpPr txBox="1"/>
          <p:nvPr/>
        </p:nvSpPr>
        <p:spPr>
          <a:xfrm>
            <a:off x="860433" y="1391464"/>
            <a:ext cx="9838045"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tx2"/>
                </a:solidFill>
              </a:rPr>
              <a:t>Logistic Regression: Model Training, Prediction, and calculation of accuracy precision and f score</a:t>
            </a:r>
            <a:r>
              <a:rPr lang="en-GB" sz="2800" dirty="0"/>
              <a:t>.</a:t>
            </a:r>
          </a:p>
        </p:txBody>
      </p:sp>
    </p:spTree>
    <p:extLst>
      <p:ext uri="{BB962C8B-B14F-4D97-AF65-F5344CB8AC3E}">
        <p14:creationId xmlns:p14="http://schemas.microsoft.com/office/powerpoint/2010/main" val="33058396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1088967" y="444904"/>
            <a:ext cx="4039985" cy="879418"/>
          </a:xfrm>
        </p:spPr>
        <p:txBody>
          <a:bodyPr>
            <a:normAutofit/>
          </a:bodyPr>
          <a:lstStyle/>
          <a:p>
            <a:r>
              <a:rPr lang="en-GB" sz="4100" b="1"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sz="4100" b="1"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1"/>
            <a:ext cx="1563398" cy="458932"/>
          </a:xfrm>
        </p:spPr>
        <p:txBody>
          <a:bodyPr/>
          <a:lstStyle/>
          <a:p>
            <a:r>
              <a:rPr lang="en-US" dirty="0"/>
              <a:t>Output</a:t>
            </a:r>
            <a:endParaRPr lang="en-IN"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607956" y="616873"/>
            <a:ext cx="611678" cy="611678"/>
          </a:xfrm>
          <a:prstGeom prst="rect">
            <a:avLst/>
          </a:prstGeom>
        </p:spPr>
      </p:pic>
      <p:pic>
        <p:nvPicPr>
          <p:cNvPr id="6" name="Picture 5">
            <a:extLst>
              <a:ext uri="{FF2B5EF4-FFF2-40B4-BE49-F238E27FC236}">
                <a16:creationId xmlns:a16="http://schemas.microsoft.com/office/drawing/2014/main" id="{38AF6694-ABC4-4B22-B6BB-44B9034AB32E}"/>
              </a:ext>
            </a:extLst>
          </p:cNvPr>
          <p:cNvPicPr>
            <a:picLocks noChangeAspect="1"/>
          </p:cNvPicPr>
          <p:nvPr/>
        </p:nvPicPr>
        <p:blipFill>
          <a:blip r:embed="rId3"/>
          <a:stretch>
            <a:fillRect/>
          </a:stretch>
        </p:blipFill>
        <p:spPr>
          <a:xfrm>
            <a:off x="1288473" y="2718263"/>
            <a:ext cx="8869680" cy="3955123"/>
          </a:xfrm>
          <a:prstGeom prst="rect">
            <a:avLst/>
          </a:prstGeom>
        </p:spPr>
      </p:pic>
    </p:spTree>
    <p:extLst>
      <p:ext uri="{BB962C8B-B14F-4D97-AF65-F5344CB8AC3E}">
        <p14:creationId xmlns:p14="http://schemas.microsoft.com/office/powerpoint/2010/main" val="317070204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1"/>
            <a:ext cx="4287657" cy="525434"/>
          </a:xfrm>
        </p:spPr>
        <p:txBody>
          <a:bodyPr>
            <a:normAutofit fontScale="70000" lnSpcReduction="20000"/>
          </a:bodyPr>
          <a:lstStyle/>
          <a:p>
            <a:pPr indent="-305435"/>
            <a:r>
              <a:rPr lang="en-US" dirty="0"/>
              <a:t>Confusion matrix</a:t>
            </a:r>
            <a:r>
              <a:rPr lang="en-US"/>
              <a:t> for Logistic  Regression</a:t>
            </a:r>
            <a:endParaRPr lang="en-IN">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6" name="Picture 5">
            <a:extLst>
              <a:ext uri="{FF2B5EF4-FFF2-40B4-BE49-F238E27FC236}">
                <a16:creationId xmlns:a16="http://schemas.microsoft.com/office/drawing/2014/main" id="{97FA857E-EA8A-4643-A199-F5B9967E4E80}"/>
              </a:ext>
            </a:extLst>
          </p:cNvPr>
          <p:cNvPicPr>
            <a:picLocks noChangeAspect="1"/>
          </p:cNvPicPr>
          <p:nvPr/>
        </p:nvPicPr>
        <p:blipFill>
          <a:blip r:embed="rId3"/>
          <a:stretch>
            <a:fillRect/>
          </a:stretch>
        </p:blipFill>
        <p:spPr>
          <a:xfrm>
            <a:off x="1130826" y="2648245"/>
            <a:ext cx="10502412" cy="3860621"/>
          </a:xfrm>
          <a:prstGeom prst="rect">
            <a:avLst/>
          </a:prstGeom>
        </p:spPr>
      </p:pic>
    </p:spTree>
    <p:extLst>
      <p:ext uri="{BB962C8B-B14F-4D97-AF65-F5344CB8AC3E}">
        <p14:creationId xmlns:p14="http://schemas.microsoft.com/office/powerpoint/2010/main" val="223749779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0"/>
            <a:ext cx="1438707" cy="492183"/>
          </a:xfrm>
        </p:spPr>
        <p:txBody>
          <a:bodyPr/>
          <a:lstStyle/>
          <a:p>
            <a:r>
              <a:rPr lang="en-US" dirty="0"/>
              <a:t>Output</a:t>
            </a:r>
            <a:endParaRPr lang="en-IN"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6" name="Picture 5">
            <a:extLst>
              <a:ext uri="{FF2B5EF4-FFF2-40B4-BE49-F238E27FC236}">
                <a16:creationId xmlns:a16="http://schemas.microsoft.com/office/drawing/2014/main" id="{2341A0AE-718E-43A5-B53F-E47C47BEFD73}"/>
              </a:ext>
            </a:extLst>
          </p:cNvPr>
          <p:cNvPicPr>
            <a:picLocks noChangeAspect="1"/>
          </p:cNvPicPr>
          <p:nvPr/>
        </p:nvPicPr>
        <p:blipFill>
          <a:blip r:embed="rId3"/>
          <a:stretch>
            <a:fillRect/>
          </a:stretch>
        </p:blipFill>
        <p:spPr>
          <a:xfrm>
            <a:off x="1388224" y="2568632"/>
            <a:ext cx="7963593" cy="4164283"/>
          </a:xfrm>
          <a:prstGeom prst="rect">
            <a:avLst/>
          </a:prstGeom>
        </p:spPr>
      </p:pic>
    </p:spTree>
    <p:extLst>
      <p:ext uri="{BB962C8B-B14F-4D97-AF65-F5344CB8AC3E}">
        <p14:creationId xmlns:p14="http://schemas.microsoft.com/office/powerpoint/2010/main" val="7127326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0"/>
            <a:ext cx="1937470" cy="409055"/>
          </a:xfrm>
        </p:spPr>
        <p:txBody>
          <a:bodyPr>
            <a:normAutofit fontScale="92500" lnSpcReduction="20000"/>
          </a:bodyPr>
          <a:lstStyle/>
          <a:p>
            <a:r>
              <a:rPr lang="en-US" dirty="0"/>
              <a:t>Roc curve</a:t>
            </a:r>
            <a:endParaRPr lang="en-IN"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6" name="Picture 5">
            <a:extLst>
              <a:ext uri="{FF2B5EF4-FFF2-40B4-BE49-F238E27FC236}">
                <a16:creationId xmlns:a16="http://schemas.microsoft.com/office/drawing/2014/main" id="{C9725E7F-F2F9-4B52-92DE-E7B55B1BF286}"/>
              </a:ext>
            </a:extLst>
          </p:cNvPr>
          <p:cNvPicPr>
            <a:picLocks noChangeAspect="1"/>
          </p:cNvPicPr>
          <p:nvPr/>
        </p:nvPicPr>
        <p:blipFill>
          <a:blip r:embed="rId3"/>
          <a:stretch>
            <a:fillRect/>
          </a:stretch>
        </p:blipFill>
        <p:spPr>
          <a:xfrm>
            <a:off x="1289368" y="2543697"/>
            <a:ext cx="9839746" cy="3175460"/>
          </a:xfrm>
          <a:prstGeom prst="rect">
            <a:avLst/>
          </a:prstGeom>
        </p:spPr>
      </p:pic>
    </p:spTree>
    <p:extLst>
      <p:ext uri="{BB962C8B-B14F-4D97-AF65-F5344CB8AC3E}">
        <p14:creationId xmlns:p14="http://schemas.microsoft.com/office/powerpoint/2010/main" val="33380278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1"/>
            <a:ext cx="1804467" cy="533746"/>
          </a:xfrm>
        </p:spPr>
        <p:txBody>
          <a:bodyPr/>
          <a:lstStyle/>
          <a:p>
            <a:r>
              <a:rPr lang="en-US" dirty="0"/>
              <a:t>Output</a:t>
            </a:r>
            <a:endParaRPr lang="en-IN"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6" name="Picture 5">
            <a:extLst>
              <a:ext uri="{FF2B5EF4-FFF2-40B4-BE49-F238E27FC236}">
                <a16:creationId xmlns:a16="http://schemas.microsoft.com/office/drawing/2014/main" id="{E5DDAA97-FBA1-4DA7-A008-DB4CA0D97557}"/>
              </a:ext>
            </a:extLst>
          </p:cNvPr>
          <p:cNvPicPr>
            <a:picLocks noChangeAspect="1"/>
          </p:cNvPicPr>
          <p:nvPr/>
        </p:nvPicPr>
        <p:blipFill>
          <a:blip r:embed="rId3"/>
          <a:stretch>
            <a:fillRect/>
          </a:stretch>
        </p:blipFill>
        <p:spPr>
          <a:xfrm>
            <a:off x="3965171" y="3338990"/>
            <a:ext cx="6292734" cy="3169876"/>
          </a:xfrm>
          <a:prstGeom prst="rect">
            <a:avLst/>
          </a:prstGeom>
        </p:spPr>
      </p:pic>
    </p:spTree>
    <p:extLst>
      <p:ext uri="{BB962C8B-B14F-4D97-AF65-F5344CB8AC3E}">
        <p14:creationId xmlns:p14="http://schemas.microsoft.com/office/powerpoint/2010/main" val="7745183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B1749-1711-35F6-67E1-EADFC02A5A93}"/>
              </a:ext>
            </a:extLst>
          </p:cNvPr>
          <p:cNvSpPr>
            <a:spLocks noGrp="1"/>
          </p:cNvSpPr>
          <p:nvPr>
            <p:ph type="title"/>
          </p:nvPr>
        </p:nvSpPr>
        <p:spPr/>
        <p:txBody>
          <a:bodyPr/>
          <a:lstStyle/>
          <a:p>
            <a:r>
              <a:rPr lang="en-GB" sz="2400" b="1" u="sng" dirty="0">
                <a:ln>
                  <a:solidFill>
                    <a:prstClr val="black">
                      <a:lumMod val="75000"/>
                      <a:lumOff val="25000"/>
                      <a:alpha val="10000"/>
                    </a:prstClr>
                  </a:solidFill>
                </a:ln>
                <a:effectLst>
                  <a:outerShdw blurRad="9525" dist="25400" dir="14640000" algn="tl" rotWithShape="0">
                    <a:prstClr val="black">
                      <a:alpha val="30000"/>
                    </a:prstClr>
                  </a:outerShdw>
                </a:effectLst>
              </a:rPr>
              <a:t>Some Columns of the Data Frame</a:t>
            </a:r>
            <a:endParaRPr lang="en-GB" b="1" u="sng" dirty="0"/>
          </a:p>
        </p:txBody>
      </p:sp>
      <p:pic>
        <p:nvPicPr>
          <p:cNvPr id="3" name="Picture 5">
            <a:extLst>
              <a:ext uri="{FF2B5EF4-FFF2-40B4-BE49-F238E27FC236}">
                <a16:creationId xmlns:a16="http://schemas.microsoft.com/office/drawing/2014/main" id="{5DE3BCE3-A08A-E6EB-16CE-CC4F948F2C5D}"/>
              </a:ext>
            </a:extLst>
          </p:cNvPr>
          <p:cNvPicPr>
            <a:picLocks noChangeAspect="1"/>
          </p:cNvPicPr>
          <p:nvPr/>
        </p:nvPicPr>
        <p:blipFill>
          <a:blip r:embed="rId2"/>
          <a:stretch>
            <a:fillRect/>
          </a:stretch>
        </p:blipFill>
        <p:spPr>
          <a:xfrm>
            <a:off x="1878957" y="1922260"/>
            <a:ext cx="8327983" cy="4238466"/>
          </a:xfrm>
          <a:prstGeom prst="rect">
            <a:avLst/>
          </a:prstGeom>
        </p:spPr>
      </p:pic>
    </p:spTree>
    <p:extLst>
      <p:ext uri="{BB962C8B-B14F-4D97-AF65-F5344CB8AC3E}">
        <p14:creationId xmlns:p14="http://schemas.microsoft.com/office/powerpoint/2010/main" val="10749944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1"/>
            <a:ext cx="2511049" cy="492182"/>
          </a:xfrm>
        </p:spPr>
        <p:txBody>
          <a:bodyPr/>
          <a:lstStyle/>
          <a:p>
            <a:r>
              <a:rPr lang="en-US" dirty="0"/>
              <a:t>Decision tree </a:t>
            </a:r>
            <a:endParaRPr lang="en-IN"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5" name="Picture 6" descr="Graphical user interface, text, application, email&#10;&#10;Description automatically generated">
            <a:extLst>
              <a:ext uri="{FF2B5EF4-FFF2-40B4-BE49-F238E27FC236}">
                <a16:creationId xmlns:a16="http://schemas.microsoft.com/office/drawing/2014/main" id="{49D8E2A0-1857-B404-29A4-BD3CF7394D4F}"/>
              </a:ext>
            </a:extLst>
          </p:cNvPr>
          <p:cNvPicPr>
            <a:picLocks noChangeAspect="1"/>
          </p:cNvPicPr>
          <p:nvPr/>
        </p:nvPicPr>
        <p:blipFill>
          <a:blip r:embed="rId3"/>
          <a:stretch>
            <a:fillRect/>
          </a:stretch>
        </p:blipFill>
        <p:spPr>
          <a:xfrm>
            <a:off x="1344461" y="2831295"/>
            <a:ext cx="9611637" cy="3469765"/>
          </a:xfrm>
          <a:prstGeom prst="rect">
            <a:avLst/>
          </a:prstGeom>
        </p:spPr>
      </p:pic>
    </p:spTree>
    <p:extLst>
      <p:ext uri="{BB962C8B-B14F-4D97-AF65-F5344CB8AC3E}">
        <p14:creationId xmlns:p14="http://schemas.microsoft.com/office/powerpoint/2010/main" val="39027035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1"/>
            <a:ext cx="1513521" cy="483870"/>
          </a:xfrm>
        </p:spPr>
        <p:txBody>
          <a:bodyPr/>
          <a:lstStyle/>
          <a:p>
            <a:r>
              <a:rPr lang="en-US" dirty="0"/>
              <a:t>Output</a:t>
            </a:r>
            <a:endParaRPr lang="en-IN"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5" name="Picture 6" descr="Table&#10;&#10;Description automatically generated">
            <a:extLst>
              <a:ext uri="{FF2B5EF4-FFF2-40B4-BE49-F238E27FC236}">
                <a16:creationId xmlns:a16="http://schemas.microsoft.com/office/drawing/2014/main" id="{59EDA0AB-314C-4510-E4F5-FBB675FCEA1D}"/>
              </a:ext>
            </a:extLst>
          </p:cNvPr>
          <p:cNvPicPr>
            <a:picLocks noChangeAspect="1"/>
          </p:cNvPicPr>
          <p:nvPr/>
        </p:nvPicPr>
        <p:blipFill>
          <a:blip r:embed="rId3"/>
          <a:stretch>
            <a:fillRect/>
          </a:stretch>
        </p:blipFill>
        <p:spPr>
          <a:xfrm>
            <a:off x="1384127" y="2819422"/>
            <a:ext cx="5791199" cy="3432089"/>
          </a:xfrm>
          <a:prstGeom prst="rect">
            <a:avLst/>
          </a:prstGeom>
        </p:spPr>
      </p:pic>
    </p:spTree>
    <p:extLst>
      <p:ext uri="{BB962C8B-B14F-4D97-AF65-F5344CB8AC3E}">
        <p14:creationId xmlns:p14="http://schemas.microsoft.com/office/powerpoint/2010/main" val="4941702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0"/>
            <a:ext cx="3467012" cy="675063"/>
          </a:xfrm>
        </p:spPr>
        <p:txBody>
          <a:bodyPr/>
          <a:lstStyle/>
          <a:p>
            <a:r>
              <a:rPr lang="en-US" dirty="0"/>
              <a:t>Confusion matrix</a:t>
            </a:r>
            <a:endParaRPr lang="en-IN"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6" name="Picture 5">
            <a:extLst>
              <a:ext uri="{FF2B5EF4-FFF2-40B4-BE49-F238E27FC236}">
                <a16:creationId xmlns:a16="http://schemas.microsoft.com/office/drawing/2014/main" id="{0FAA58BE-D284-42AF-AD2D-24AE27220204}"/>
              </a:ext>
            </a:extLst>
          </p:cNvPr>
          <p:cNvPicPr>
            <a:picLocks noChangeAspect="1"/>
          </p:cNvPicPr>
          <p:nvPr/>
        </p:nvPicPr>
        <p:blipFill>
          <a:blip r:embed="rId3"/>
          <a:stretch>
            <a:fillRect/>
          </a:stretch>
        </p:blipFill>
        <p:spPr>
          <a:xfrm>
            <a:off x="313713" y="2985568"/>
            <a:ext cx="6005080" cy="2751768"/>
          </a:xfrm>
          <a:prstGeom prst="rect">
            <a:avLst/>
          </a:prstGeom>
        </p:spPr>
      </p:pic>
      <p:pic>
        <p:nvPicPr>
          <p:cNvPr id="5" name="Picture 6" descr="Chart, treemap chart&#10;&#10;Description automatically generated">
            <a:extLst>
              <a:ext uri="{FF2B5EF4-FFF2-40B4-BE49-F238E27FC236}">
                <a16:creationId xmlns:a16="http://schemas.microsoft.com/office/drawing/2014/main" id="{6EF60F50-2801-97C8-B108-3ECD601A4B16}"/>
              </a:ext>
            </a:extLst>
          </p:cNvPr>
          <p:cNvPicPr>
            <a:picLocks noChangeAspect="1"/>
          </p:cNvPicPr>
          <p:nvPr/>
        </p:nvPicPr>
        <p:blipFill>
          <a:blip r:embed="rId4"/>
          <a:stretch>
            <a:fillRect/>
          </a:stretch>
        </p:blipFill>
        <p:spPr>
          <a:xfrm>
            <a:off x="7125222" y="3038843"/>
            <a:ext cx="3995802" cy="2648780"/>
          </a:xfrm>
          <a:prstGeom prst="rect">
            <a:avLst/>
          </a:prstGeom>
        </p:spPr>
      </p:pic>
    </p:spTree>
    <p:extLst>
      <p:ext uri="{BB962C8B-B14F-4D97-AF65-F5344CB8AC3E}">
        <p14:creationId xmlns:p14="http://schemas.microsoft.com/office/powerpoint/2010/main" val="11917157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1873895"/>
            <a:ext cx="3788613" cy="528484"/>
          </a:xfrm>
        </p:spPr>
        <p:txBody>
          <a:bodyPr>
            <a:normAutofit fontScale="85000" lnSpcReduction="10000"/>
          </a:bodyPr>
          <a:lstStyle/>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ROC curve for decision tree</a:t>
            </a:r>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5" name="Picture 6" descr="Text&#10;&#10;Description automatically generated">
            <a:extLst>
              <a:ext uri="{FF2B5EF4-FFF2-40B4-BE49-F238E27FC236}">
                <a16:creationId xmlns:a16="http://schemas.microsoft.com/office/drawing/2014/main" id="{1DA46B8D-1291-1800-7CF7-9EB62C4453F9}"/>
              </a:ext>
            </a:extLst>
          </p:cNvPr>
          <p:cNvPicPr>
            <a:picLocks noChangeAspect="1"/>
          </p:cNvPicPr>
          <p:nvPr/>
        </p:nvPicPr>
        <p:blipFill>
          <a:blip r:embed="rId3"/>
          <a:stretch>
            <a:fillRect/>
          </a:stretch>
        </p:blipFill>
        <p:spPr>
          <a:xfrm>
            <a:off x="1269305" y="2632439"/>
            <a:ext cx="4204569" cy="2856162"/>
          </a:xfrm>
          <a:prstGeom prst="rect">
            <a:avLst/>
          </a:prstGeom>
        </p:spPr>
      </p:pic>
      <p:pic>
        <p:nvPicPr>
          <p:cNvPr id="7" name="Picture 7" descr="Chart, line chart&#10;&#10;Description automatically generated">
            <a:extLst>
              <a:ext uri="{FF2B5EF4-FFF2-40B4-BE49-F238E27FC236}">
                <a16:creationId xmlns:a16="http://schemas.microsoft.com/office/drawing/2014/main" id="{F10DC3EF-338A-7AD3-7987-6FD1E42E02A7}"/>
              </a:ext>
            </a:extLst>
          </p:cNvPr>
          <p:cNvPicPr>
            <a:picLocks noChangeAspect="1"/>
          </p:cNvPicPr>
          <p:nvPr/>
        </p:nvPicPr>
        <p:blipFill>
          <a:blip r:embed="rId4"/>
          <a:stretch>
            <a:fillRect/>
          </a:stretch>
        </p:blipFill>
        <p:spPr>
          <a:xfrm>
            <a:off x="6707688" y="2636357"/>
            <a:ext cx="5154461" cy="2921394"/>
          </a:xfrm>
          <a:prstGeom prst="rect">
            <a:avLst/>
          </a:prstGeom>
        </p:spPr>
      </p:pic>
    </p:spTree>
    <p:extLst>
      <p:ext uri="{BB962C8B-B14F-4D97-AF65-F5344CB8AC3E}">
        <p14:creationId xmlns:p14="http://schemas.microsoft.com/office/powerpoint/2010/main" val="16654589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1"/>
            <a:ext cx="10482954" cy="691688"/>
          </a:xfrm>
        </p:spPr>
        <p:txBody>
          <a:bodyPr>
            <a:noAutofit/>
          </a:bodyPr>
          <a:lstStyle/>
          <a:p>
            <a:pPr indent="-305435"/>
            <a:r>
              <a:rPr lang="en-IN" sz="2800" dirty="0">
                <a:ln>
                  <a:solidFill>
                    <a:prstClr val="black">
                      <a:lumMod val="75000"/>
                      <a:lumOff val="25000"/>
                      <a:alpha val="10000"/>
                    </a:prstClr>
                  </a:solidFill>
                </a:ln>
                <a:effectLst>
                  <a:outerShdw blurRad="9525" dist="25400" dir="14640000" algn="tl" rotWithShape="0">
                    <a:prstClr val="black">
                      <a:alpha val="30000"/>
                    </a:prstClr>
                  </a:outerShdw>
                </a:effectLst>
              </a:rPr>
              <a:t>Random classifier: Model training, prediction and performance</a:t>
            </a:r>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10" name="Picture 9">
            <a:extLst>
              <a:ext uri="{FF2B5EF4-FFF2-40B4-BE49-F238E27FC236}">
                <a16:creationId xmlns:a16="http://schemas.microsoft.com/office/drawing/2014/main" id="{9360818A-0133-4205-8CBF-10ECEF7858B0}"/>
              </a:ext>
            </a:extLst>
          </p:cNvPr>
          <p:cNvPicPr>
            <a:picLocks noChangeAspect="1"/>
          </p:cNvPicPr>
          <p:nvPr/>
        </p:nvPicPr>
        <p:blipFill>
          <a:blip r:embed="rId3"/>
          <a:stretch>
            <a:fillRect/>
          </a:stretch>
        </p:blipFill>
        <p:spPr>
          <a:xfrm>
            <a:off x="520086" y="3146543"/>
            <a:ext cx="11484335" cy="3545675"/>
          </a:xfrm>
          <a:prstGeom prst="rect">
            <a:avLst/>
          </a:prstGeom>
        </p:spPr>
      </p:pic>
    </p:spTree>
    <p:extLst>
      <p:ext uri="{BB962C8B-B14F-4D97-AF65-F5344CB8AC3E}">
        <p14:creationId xmlns:p14="http://schemas.microsoft.com/office/powerpoint/2010/main" val="8377076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1"/>
            <a:ext cx="1546772" cy="483870"/>
          </a:xfrm>
        </p:spPr>
        <p:txBody>
          <a:bodyPr/>
          <a:lstStyle/>
          <a:p>
            <a:r>
              <a:rPr lang="en-US" dirty="0"/>
              <a:t>Output</a:t>
            </a:r>
            <a:endParaRPr lang="en-IN"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6" name="Picture 5">
            <a:extLst>
              <a:ext uri="{FF2B5EF4-FFF2-40B4-BE49-F238E27FC236}">
                <a16:creationId xmlns:a16="http://schemas.microsoft.com/office/drawing/2014/main" id="{0BCEC46E-BB76-4BA6-8072-758D4CF7E87E}"/>
              </a:ext>
            </a:extLst>
          </p:cNvPr>
          <p:cNvPicPr>
            <a:picLocks noChangeAspect="1"/>
          </p:cNvPicPr>
          <p:nvPr/>
        </p:nvPicPr>
        <p:blipFill>
          <a:blip r:embed="rId3"/>
          <a:stretch>
            <a:fillRect/>
          </a:stretch>
        </p:blipFill>
        <p:spPr>
          <a:xfrm>
            <a:off x="1296911" y="2868844"/>
            <a:ext cx="6590780" cy="3482642"/>
          </a:xfrm>
          <a:prstGeom prst="rect">
            <a:avLst/>
          </a:prstGeom>
        </p:spPr>
      </p:pic>
    </p:spTree>
    <p:extLst>
      <p:ext uri="{BB962C8B-B14F-4D97-AF65-F5344CB8AC3E}">
        <p14:creationId xmlns:p14="http://schemas.microsoft.com/office/powerpoint/2010/main" val="18381228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0"/>
            <a:ext cx="7407245" cy="517121"/>
          </a:xfrm>
        </p:spPr>
        <p:txBody>
          <a:bodyPr>
            <a:noAutofit/>
          </a:bodyPr>
          <a:lstStyle/>
          <a:p>
            <a:pPr indent="-305435"/>
            <a:r>
              <a:rPr lang="en-US" sz="2800" dirty="0">
                <a:ln>
                  <a:solidFill>
                    <a:prstClr val="black">
                      <a:lumMod val="75000"/>
                      <a:lumOff val="25000"/>
                      <a:alpha val="10000"/>
                    </a:prstClr>
                  </a:solidFill>
                </a:ln>
                <a:effectLst>
                  <a:outerShdw blurRad="9525" dist="25400" dir="14640000" algn="tl" rotWithShape="0">
                    <a:prstClr val="black">
                      <a:alpha val="30000"/>
                    </a:prstClr>
                  </a:outerShdw>
                </a:effectLst>
              </a:rPr>
              <a:t>Confusion matrix for Random Classifier</a:t>
            </a:r>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10" name="Picture 9">
            <a:extLst>
              <a:ext uri="{FF2B5EF4-FFF2-40B4-BE49-F238E27FC236}">
                <a16:creationId xmlns:a16="http://schemas.microsoft.com/office/drawing/2014/main" id="{D40CE0CD-E7CC-43BD-B687-747B5CECA490}"/>
              </a:ext>
            </a:extLst>
          </p:cNvPr>
          <p:cNvPicPr>
            <a:picLocks noChangeAspect="1"/>
          </p:cNvPicPr>
          <p:nvPr/>
        </p:nvPicPr>
        <p:blipFill>
          <a:blip r:embed="rId3"/>
          <a:stretch>
            <a:fillRect/>
          </a:stretch>
        </p:blipFill>
        <p:spPr>
          <a:xfrm>
            <a:off x="735416" y="3112357"/>
            <a:ext cx="5799583" cy="2879476"/>
          </a:xfrm>
          <a:prstGeom prst="rect">
            <a:avLst/>
          </a:prstGeom>
        </p:spPr>
      </p:pic>
      <p:pic>
        <p:nvPicPr>
          <p:cNvPr id="12" name="Picture 11">
            <a:extLst>
              <a:ext uri="{FF2B5EF4-FFF2-40B4-BE49-F238E27FC236}">
                <a16:creationId xmlns:a16="http://schemas.microsoft.com/office/drawing/2014/main" id="{BA0F959D-B09D-4C6D-849C-AC92FCDDEF09}"/>
              </a:ext>
            </a:extLst>
          </p:cNvPr>
          <p:cNvPicPr>
            <a:picLocks noChangeAspect="1"/>
          </p:cNvPicPr>
          <p:nvPr/>
        </p:nvPicPr>
        <p:blipFill>
          <a:blip r:embed="rId4"/>
          <a:stretch>
            <a:fillRect/>
          </a:stretch>
        </p:blipFill>
        <p:spPr>
          <a:xfrm>
            <a:off x="6959276" y="2972796"/>
            <a:ext cx="4823878" cy="3571217"/>
          </a:xfrm>
          <a:prstGeom prst="rect">
            <a:avLst/>
          </a:prstGeom>
        </p:spPr>
      </p:pic>
    </p:spTree>
    <p:extLst>
      <p:ext uri="{BB962C8B-B14F-4D97-AF65-F5344CB8AC3E}">
        <p14:creationId xmlns:p14="http://schemas.microsoft.com/office/powerpoint/2010/main" val="12661184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8" name="Picture 7">
            <a:extLst>
              <a:ext uri="{FF2B5EF4-FFF2-40B4-BE49-F238E27FC236}">
                <a16:creationId xmlns:a16="http://schemas.microsoft.com/office/drawing/2014/main" id="{1C52820D-D6B6-4C52-B0B3-1B16D8C0E538}"/>
              </a:ext>
            </a:extLst>
          </p:cNvPr>
          <p:cNvPicPr>
            <a:picLocks noChangeAspect="1"/>
          </p:cNvPicPr>
          <p:nvPr/>
        </p:nvPicPr>
        <p:blipFill>
          <a:blip r:embed="rId3"/>
          <a:stretch>
            <a:fillRect/>
          </a:stretch>
        </p:blipFill>
        <p:spPr>
          <a:xfrm>
            <a:off x="293695" y="1192577"/>
            <a:ext cx="5715495" cy="3024748"/>
          </a:xfrm>
          <a:prstGeom prst="rect">
            <a:avLst/>
          </a:prstGeom>
        </p:spPr>
      </p:pic>
      <p:pic>
        <p:nvPicPr>
          <p:cNvPr id="10" name="Picture 9">
            <a:extLst>
              <a:ext uri="{FF2B5EF4-FFF2-40B4-BE49-F238E27FC236}">
                <a16:creationId xmlns:a16="http://schemas.microsoft.com/office/drawing/2014/main" id="{E302D7A8-3F77-4231-97EF-561BED12BC14}"/>
              </a:ext>
            </a:extLst>
          </p:cNvPr>
          <p:cNvPicPr>
            <a:picLocks noChangeAspect="1"/>
          </p:cNvPicPr>
          <p:nvPr/>
        </p:nvPicPr>
        <p:blipFill>
          <a:blip r:embed="rId4"/>
          <a:stretch>
            <a:fillRect/>
          </a:stretch>
        </p:blipFill>
        <p:spPr>
          <a:xfrm>
            <a:off x="6096001" y="3592121"/>
            <a:ext cx="5883798" cy="3179069"/>
          </a:xfrm>
          <a:prstGeom prst="rect">
            <a:avLst/>
          </a:prstGeom>
        </p:spPr>
      </p:pic>
    </p:spTree>
    <p:extLst>
      <p:ext uri="{BB962C8B-B14F-4D97-AF65-F5344CB8AC3E}">
        <p14:creationId xmlns:p14="http://schemas.microsoft.com/office/powerpoint/2010/main" val="6000808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913795" y="2076451"/>
            <a:ext cx="6985821" cy="508808"/>
          </a:xfrm>
        </p:spPr>
        <p:txBody>
          <a:bodyPr>
            <a:normAutofit fontScale="70000" lnSpcReduction="20000"/>
          </a:bodyPr>
          <a:lstStyle/>
          <a:p>
            <a:pPr indent="-305435"/>
            <a:r>
              <a:rPr lang="en-IN" err="1">
                <a:ln>
                  <a:solidFill>
                    <a:prstClr val="black">
                      <a:lumMod val="75000"/>
                      <a:lumOff val="25000"/>
                      <a:alpha val="10000"/>
                    </a:prstClr>
                  </a:solidFill>
                </a:ln>
                <a:effectLst>
                  <a:outerShdw blurRad="9525" dist="25400" dir="14640000" algn="tl" rotWithShape="0">
                    <a:prstClr val="black">
                      <a:alpha val="30000"/>
                    </a:prstClr>
                  </a:outerShdw>
                </a:effectLst>
              </a:rPr>
              <a:t>KNeighbors</a:t>
            </a:r>
            <a:r>
              <a:rPr lang="en-IN">
                <a:ln>
                  <a:solidFill>
                    <a:prstClr val="black">
                      <a:lumMod val="75000"/>
                      <a:lumOff val="25000"/>
                      <a:alpha val="10000"/>
                    </a:prstClr>
                  </a:solidFill>
                </a:ln>
                <a:effectLst>
                  <a:outerShdw blurRad="9525" dist="25400" dir="14640000" algn="tl" rotWithShape="0">
                    <a:prstClr val="black">
                      <a:alpha val="30000"/>
                    </a:prstClr>
                  </a:outerShdw>
                </a:effectLst>
              </a:rPr>
              <a:t> Classifier: </a:t>
            </a:r>
            <a:r>
              <a:rPr lang="en-IN">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Model training, prediction and performance</a:t>
            </a:r>
          </a:p>
          <a:p>
            <a:pPr indent="-305435"/>
            <a:endParaRPr lang="en-IN">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6" name="Picture 5">
            <a:extLst>
              <a:ext uri="{FF2B5EF4-FFF2-40B4-BE49-F238E27FC236}">
                <a16:creationId xmlns:a16="http://schemas.microsoft.com/office/drawing/2014/main" id="{D7398464-06BD-44C1-9BFC-23FA5D77B2EC}"/>
              </a:ext>
            </a:extLst>
          </p:cNvPr>
          <p:cNvPicPr>
            <a:picLocks noChangeAspect="1"/>
          </p:cNvPicPr>
          <p:nvPr/>
        </p:nvPicPr>
        <p:blipFill>
          <a:blip r:embed="rId3"/>
          <a:stretch>
            <a:fillRect/>
          </a:stretch>
        </p:blipFill>
        <p:spPr>
          <a:xfrm>
            <a:off x="95557" y="3084772"/>
            <a:ext cx="12009633" cy="3319886"/>
          </a:xfrm>
          <a:prstGeom prst="rect">
            <a:avLst/>
          </a:prstGeom>
        </p:spPr>
      </p:pic>
    </p:spTree>
    <p:extLst>
      <p:ext uri="{BB962C8B-B14F-4D97-AF65-F5344CB8AC3E}">
        <p14:creationId xmlns:p14="http://schemas.microsoft.com/office/powerpoint/2010/main" val="1915084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6" name="Picture 5">
            <a:extLst>
              <a:ext uri="{FF2B5EF4-FFF2-40B4-BE49-F238E27FC236}">
                <a16:creationId xmlns:a16="http://schemas.microsoft.com/office/drawing/2014/main" id="{466B54BA-8F46-4D84-9B2C-6CF03C5A1A5C}"/>
              </a:ext>
            </a:extLst>
          </p:cNvPr>
          <p:cNvPicPr>
            <a:picLocks noChangeAspect="1"/>
          </p:cNvPicPr>
          <p:nvPr/>
        </p:nvPicPr>
        <p:blipFill>
          <a:blip r:embed="rId3"/>
          <a:stretch>
            <a:fillRect/>
          </a:stretch>
        </p:blipFill>
        <p:spPr>
          <a:xfrm>
            <a:off x="1204328" y="2942397"/>
            <a:ext cx="6533803" cy="3566469"/>
          </a:xfrm>
          <a:prstGeom prst="rect">
            <a:avLst/>
          </a:prstGeom>
        </p:spPr>
      </p:pic>
      <p:sp>
        <p:nvSpPr>
          <p:cNvPr id="3" name="TextBox 2">
            <a:extLst>
              <a:ext uri="{FF2B5EF4-FFF2-40B4-BE49-F238E27FC236}">
                <a16:creationId xmlns:a16="http://schemas.microsoft.com/office/drawing/2014/main" id="{5DF60951-F370-66EA-BBFF-E350FAAEDDD2}"/>
              </a:ext>
            </a:extLst>
          </p:cNvPr>
          <p:cNvSpPr txBox="1"/>
          <p:nvPr/>
        </p:nvSpPr>
        <p:spPr>
          <a:xfrm>
            <a:off x="998112" y="1686182"/>
            <a:ext cx="1050055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IN" sz="2800" dirty="0">
                <a:solidFill>
                  <a:schemeClr val="tx2"/>
                </a:solidFill>
                <a:ea typeface="+mn-lt"/>
                <a:cs typeface="+mn-lt"/>
              </a:rPr>
              <a:t>K Neighbours Classifier: Accuracy, Precision, Recall, and F score</a:t>
            </a:r>
            <a:endParaRPr lang="en-US" sz="2800" dirty="0">
              <a:solidFill>
                <a:schemeClr val="tx2"/>
              </a:solidFill>
            </a:endParaRPr>
          </a:p>
        </p:txBody>
      </p:sp>
    </p:spTree>
    <p:extLst>
      <p:ext uri="{BB962C8B-B14F-4D97-AF65-F5344CB8AC3E}">
        <p14:creationId xmlns:p14="http://schemas.microsoft.com/office/powerpoint/2010/main" val="35739700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6B593-A701-42EC-8EC8-43DDAFA038F4}"/>
              </a:ext>
            </a:extLst>
          </p:cNvPr>
          <p:cNvSpPr>
            <a:spLocks noGrp="1"/>
          </p:cNvSpPr>
          <p:nvPr>
            <p:ph type="title"/>
          </p:nvPr>
        </p:nvSpPr>
        <p:spPr>
          <a:xfrm>
            <a:off x="83338" y="645459"/>
            <a:ext cx="8884629" cy="331694"/>
          </a:xfrm>
        </p:spPr>
        <p:txBody>
          <a:bodyPr>
            <a:normAutofit fontScale="90000"/>
          </a:bodyPr>
          <a:lstStyle/>
          <a:p>
            <a:r>
              <a:rPr lang="en-US" b="1" u="sng"/>
              <a:t>Data Pre-processing  and Cleaning-</a:t>
            </a:r>
            <a:br>
              <a:rPr lang="en-US" b="1" u="sng"/>
            </a:br>
            <a:endParaRPr lang="en-IN" b="1" u="sng"/>
          </a:p>
        </p:txBody>
      </p:sp>
      <p:sp>
        <p:nvSpPr>
          <p:cNvPr id="3" name="Content Placeholder 2">
            <a:extLst>
              <a:ext uri="{FF2B5EF4-FFF2-40B4-BE49-F238E27FC236}">
                <a16:creationId xmlns:a16="http://schemas.microsoft.com/office/drawing/2014/main" id="{1498A584-7D84-44BD-9C89-A4E7C937C239}"/>
              </a:ext>
            </a:extLst>
          </p:cNvPr>
          <p:cNvSpPr>
            <a:spLocks noGrp="1"/>
          </p:cNvSpPr>
          <p:nvPr>
            <p:ph idx="1"/>
          </p:nvPr>
        </p:nvSpPr>
        <p:spPr>
          <a:xfrm>
            <a:off x="528091" y="1079265"/>
            <a:ext cx="10353762" cy="3714749"/>
          </a:xfrm>
        </p:spPr>
        <p:txBody>
          <a:bodyPr/>
          <a:lstStyle/>
          <a:p>
            <a:pPr indent="-305435"/>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Processing the SEX Column : </a:t>
            </a:r>
            <a:br>
              <a:rPr lang="en-IN" dirty="0">
                <a:ln>
                  <a:solidFill>
                    <a:prstClr val="black">
                      <a:lumMod val="75000"/>
                      <a:lumOff val="25000"/>
                      <a:alpha val="10000"/>
                    </a:prstClr>
                  </a:solidFill>
                </a:ln>
                <a:effectLst>
                  <a:outerShdw blurRad="9525" dist="25400" dir="14640000" algn="tl" rotWithShape="0">
                    <a:prstClr val="black">
                      <a:alpha val="30000"/>
                    </a:prstClr>
                  </a:outerShdw>
                </a:effectLst>
              </a:rPr>
            </a:br>
            <a:r>
              <a:rPr lang="en-IN" dirty="0">
                <a:ln>
                  <a:solidFill>
                    <a:prstClr val="black">
                      <a:lumMod val="75000"/>
                      <a:lumOff val="25000"/>
                      <a:alpha val="10000"/>
                    </a:prstClr>
                  </a:solidFill>
                </a:ln>
                <a:effectLst>
                  <a:outerShdw blurRad="9525" dist="25400" dir="14640000" algn="tl" rotWithShape="0">
                    <a:prstClr val="black">
                      <a:alpha val="30000"/>
                    </a:prstClr>
                  </a:outerShdw>
                </a:effectLst>
                <a:sym typeface="Wingdings" panose="05000000000000000000" pitchFamily="2" charset="2"/>
              </a:rPr>
              <a:t></a:t>
            </a:r>
            <a:r>
              <a:rPr lang="en-IN" dirty="0">
                <a:ln>
                  <a:solidFill>
                    <a:prstClr val="black">
                      <a:lumMod val="75000"/>
                      <a:lumOff val="25000"/>
                      <a:alpha val="10000"/>
                    </a:prstClr>
                  </a:solidFill>
                </a:ln>
                <a:effectLst>
                  <a:outerShdw blurRad="9525" dist="25400" dir="14640000" algn="tl" rotWithShape="0">
                    <a:prstClr val="black">
                      <a:alpha val="30000"/>
                    </a:prstClr>
                  </a:outerShdw>
                </a:effectLst>
              </a:rPr>
              <a:t>The Sex column had some abnormalities . The Sex originally had 6 types (Male, Female, Male(Child), Female(Child), MALE, FEMALE). </a:t>
            </a:r>
          </a:p>
          <a:p>
            <a:pPr indent="-305435"/>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indent="-305435"/>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IN"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4" name="Content Placeholder 4" descr="Chevron arrows">
            <a:extLst>
              <a:ext uri="{FF2B5EF4-FFF2-40B4-BE49-F238E27FC236}">
                <a16:creationId xmlns:a16="http://schemas.microsoft.com/office/drawing/2014/main" id="{281D0309-303C-4123-98AC-04A7A3409A3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282388"/>
            <a:ext cx="528918" cy="528918"/>
          </a:xfrm>
          <a:prstGeom prst="rect">
            <a:avLst/>
          </a:prstGeom>
          <a:effectLst>
            <a:outerShdw blurRad="25400" dir="17880000">
              <a:srgbClr val="000000">
                <a:alpha val="46000"/>
              </a:srgbClr>
            </a:outerShdw>
          </a:effectLst>
        </p:spPr>
      </p:pic>
      <p:pic>
        <p:nvPicPr>
          <p:cNvPr id="6" name="Picture 6">
            <a:extLst>
              <a:ext uri="{FF2B5EF4-FFF2-40B4-BE49-F238E27FC236}">
                <a16:creationId xmlns:a16="http://schemas.microsoft.com/office/drawing/2014/main" id="{D0C433E2-8147-4EF5-B297-8795F4BD891A}"/>
              </a:ext>
            </a:extLst>
          </p:cNvPr>
          <p:cNvPicPr>
            <a:picLocks noChangeAspect="1"/>
          </p:cNvPicPr>
          <p:nvPr/>
        </p:nvPicPr>
        <p:blipFill>
          <a:blip r:embed="rId4"/>
          <a:stretch>
            <a:fillRect/>
          </a:stretch>
        </p:blipFill>
        <p:spPr>
          <a:xfrm>
            <a:off x="942622" y="2701476"/>
            <a:ext cx="10306753" cy="3712827"/>
          </a:xfrm>
          <a:prstGeom prst="rect">
            <a:avLst/>
          </a:prstGeom>
        </p:spPr>
      </p:pic>
    </p:spTree>
    <p:extLst>
      <p:ext uri="{BB962C8B-B14F-4D97-AF65-F5344CB8AC3E}">
        <p14:creationId xmlns:p14="http://schemas.microsoft.com/office/powerpoint/2010/main" val="1394759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6" name="Picture 5">
            <a:extLst>
              <a:ext uri="{FF2B5EF4-FFF2-40B4-BE49-F238E27FC236}">
                <a16:creationId xmlns:a16="http://schemas.microsoft.com/office/drawing/2014/main" id="{586565E6-1AE6-4D01-BAE3-6C77B7830DF8}"/>
              </a:ext>
            </a:extLst>
          </p:cNvPr>
          <p:cNvPicPr>
            <a:picLocks noChangeAspect="1"/>
          </p:cNvPicPr>
          <p:nvPr/>
        </p:nvPicPr>
        <p:blipFill>
          <a:blip r:embed="rId3"/>
          <a:stretch>
            <a:fillRect/>
          </a:stretch>
        </p:blipFill>
        <p:spPr>
          <a:xfrm>
            <a:off x="737880" y="2914061"/>
            <a:ext cx="5790424" cy="2560542"/>
          </a:xfrm>
          <a:prstGeom prst="rect">
            <a:avLst/>
          </a:prstGeom>
        </p:spPr>
      </p:pic>
      <p:pic>
        <p:nvPicPr>
          <p:cNvPr id="3" name="Picture 4" descr="A picture containing chart&#10;&#10;Description automatically generated">
            <a:extLst>
              <a:ext uri="{FF2B5EF4-FFF2-40B4-BE49-F238E27FC236}">
                <a16:creationId xmlns:a16="http://schemas.microsoft.com/office/drawing/2014/main" id="{B2C76529-7906-7047-3300-C8B8D881EF08}"/>
              </a:ext>
            </a:extLst>
          </p:cNvPr>
          <p:cNvPicPr>
            <a:picLocks noChangeAspect="1"/>
          </p:cNvPicPr>
          <p:nvPr/>
        </p:nvPicPr>
        <p:blipFill>
          <a:blip r:embed="rId4"/>
          <a:stretch>
            <a:fillRect/>
          </a:stretch>
        </p:blipFill>
        <p:spPr>
          <a:xfrm>
            <a:off x="7219168" y="2917052"/>
            <a:ext cx="4246322" cy="2495703"/>
          </a:xfrm>
          <a:prstGeom prst="rect">
            <a:avLst/>
          </a:prstGeom>
        </p:spPr>
      </p:pic>
      <p:sp>
        <p:nvSpPr>
          <p:cNvPr id="5" name="TextBox 4">
            <a:extLst>
              <a:ext uri="{FF2B5EF4-FFF2-40B4-BE49-F238E27FC236}">
                <a16:creationId xmlns:a16="http://schemas.microsoft.com/office/drawing/2014/main" id="{4E98BAC4-EC46-D0E1-D1F4-37520C336544}"/>
              </a:ext>
            </a:extLst>
          </p:cNvPr>
          <p:cNvSpPr txBox="1"/>
          <p:nvPr/>
        </p:nvSpPr>
        <p:spPr>
          <a:xfrm>
            <a:off x="735416" y="1752719"/>
            <a:ext cx="65753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tx2"/>
                </a:solidFill>
              </a:rPr>
              <a:t>Confusion Matrix for Neighbours-</a:t>
            </a:r>
          </a:p>
        </p:txBody>
      </p:sp>
    </p:spTree>
    <p:extLst>
      <p:ext uri="{BB962C8B-B14F-4D97-AF65-F5344CB8AC3E}">
        <p14:creationId xmlns:p14="http://schemas.microsoft.com/office/powerpoint/2010/main" val="25715172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6" name="Picture 5">
            <a:extLst>
              <a:ext uri="{FF2B5EF4-FFF2-40B4-BE49-F238E27FC236}">
                <a16:creationId xmlns:a16="http://schemas.microsoft.com/office/drawing/2014/main" id="{B279A224-E0A4-4886-8D7D-17B0104C68BA}"/>
              </a:ext>
            </a:extLst>
          </p:cNvPr>
          <p:cNvPicPr>
            <a:picLocks noChangeAspect="1"/>
          </p:cNvPicPr>
          <p:nvPr/>
        </p:nvPicPr>
        <p:blipFill>
          <a:blip r:embed="rId3"/>
          <a:stretch>
            <a:fillRect/>
          </a:stretch>
        </p:blipFill>
        <p:spPr>
          <a:xfrm>
            <a:off x="149870" y="1808640"/>
            <a:ext cx="5302127" cy="3621283"/>
          </a:xfrm>
          <a:prstGeom prst="rect">
            <a:avLst/>
          </a:prstGeom>
        </p:spPr>
      </p:pic>
      <p:pic>
        <p:nvPicPr>
          <p:cNvPr id="3" name="Picture 2" descr="Chart, line chart&#10;&#10;Description automatically generated">
            <a:extLst>
              <a:ext uri="{FF2B5EF4-FFF2-40B4-BE49-F238E27FC236}">
                <a16:creationId xmlns:a16="http://schemas.microsoft.com/office/drawing/2014/main" id="{C46C4CE7-3B64-7FD8-2C8B-9D2DD0291554}"/>
              </a:ext>
            </a:extLst>
          </p:cNvPr>
          <p:cNvPicPr>
            <a:picLocks noChangeAspect="1"/>
          </p:cNvPicPr>
          <p:nvPr/>
        </p:nvPicPr>
        <p:blipFill>
          <a:blip r:embed="rId4"/>
          <a:stretch>
            <a:fillRect/>
          </a:stretch>
        </p:blipFill>
        <p:spPr>
          <a:xfrm>
            <a:off x="5452029" y="1762981"/>
            <a:ext cx="6528733" cy="3705618"/>
          </a:xfrm>
          <a:prstGeom prst="rect">
            <a:avLst/>
          </a:prstGeom>
        </p:spPr>
      </p:pic>
      <p:sp>
        <p:nvSpPr>
          <p:cNvPr id="7" name="TextBox 6">
            <a:extLst>
              <a:ext uri="{FF2B5EF4-FFF2-40B4-BE49-F238E27FC236}">
                <a16:creationId xmlns:a16="http://schemas.microsoft.com/office/drawing/2014/main" id="{E88FEDD7-C0FB-8F52-C239-E451E7603CD3}"/>
              </a:ext>
            </a:extLst>
          </p:cNvPr>
          <p:cNvSpPr txBox="1"/>
          <p:nvPr/>
        </p:nvSpPr>
        <p:spPr>
          <a:xfrm>
            <a:off x="1041255" y="1201085"/>
            <a:ext cx="522699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800" dirty="0">
                <a:solidFill>
                  <a:schemeClr val="tx2"/>
                </a:solidFill>
              </a:rPr>
              <a:t>ROC curve for K Neighbours </a:t>
            </a:r>
          </a:p>
        </p:txBody>
      </p:sp>
    </p:spTree>
    <p:extLst>
      <p:ext uri="{BB962C8B-B14F-4D97-AF65-F5344CB8AC3E}">
        <p14:creationId xmlns:p14="http://schemas.microsoft.com/office/powerpoint/2010/main" val="37536947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7799-E8B1-4E5F-B026-CF4FFE115D20}"/>
              </a:ext>
            </a:extLst>
          </p:cNvPr>
          <p:cNvSpPr>
            <a:spLocks noGrp="1"/>
          </p:cNvSpPr>
          <p:nvPr>
            <p:ph type="title"/>
          </p:nvPr>
        </p:nvSpPr>
        <p:spPr>
          <a:xfrm>
            <a:off x="839586" y="349134"/>
            <a:ext cx="4442808" cy="919249"/>
          </a:xfrm>
        </p:spPr>
        <p:txBody>
          <a:bodyPr/>
          <a:lstStyle/>
          <a:p>
            <a:r>
              <a:rPr lang="en-GB" u="sng" dirty="0">
                <a:ln>
                  <a:solidFill>
                    <a:prstClr val="black">
                      <a:lumMod val="75000"/>
                      <a:lumOff val="25000"/>
                      <a:alpha val="10000"/>
                    </a:prstClr>
                  </a:solidFill>
                </a:ln>
                <a:effectLst>
                  <a:outerShdw blurRad="9525" dist="25400" dir="14640000" algn="tl" rotWithShape="0">
                    <a:prstClr val="black">
                      <a:alpha val="30000"/>
                    </a:prstClr>
                  </a:outerShdw>
                </a:effectLst>
              </a:rPr>
              <a:t>Prediction Task</a:t>
            </a:r>
            <a:endParaRPr lang="en-IN" u="sng" dirty="0"/>
          </a:p>
        </p:txBody>
      </p:sp>
      <p:sp>
        <p:nvSpPr>
          <p:cNvPr id="3" name="Content Placeholder 2">
            <a:extLst>
              <a:ext uri="{FF2B5EF4-FFF2-40B4-BE49-F238E27FC236}">
                <a16:creationId xmlns:a16="http://schemas.microsoft.com/office/drawing/2014/main" id="{3B319E6A-964F-4E60-B761-1B81EF79C90E}"/>
              </a:ext>
            </a:extLst>
          </p:cNvPr>
          <p:cNvSpPr>
            <a:spLocks noGrp="1"/>
          </p:cNvSpPr>
          <p:nvPr>
            <p:ph idx="1"/>
          </p:nvPr>
        </p:nvSpPr>
        <p:spPr>
          <a:xfrm>
            <a:off x="1101685" y="1283136"/>
            <a:ext cx="6341165" cy="550372"/>
          </a:xfrm>
        </p:spPr>
        <p:txBody>
          <a:bodyPr>
            <a:normAutofit fontScale="92500"/>
          </a:bodyPr>
          <a:lstStyle/>
          <a:p>
            <a:pPr indent="-305435"/>
            <a:r>
              <a:rPr lang="en-IN">
                <a:ln>
                  <a:solidFill>
                    <a:prstClr val="black">
                      <a:lumMod val="75000"/>
                      <a:lumOff val="25000"/>
                      <a:alpha val="10000"/>
                    </a:prstClr>
                  </a:solidFill>
                </a:ln>
                <a:effectLst>
                  <a:outerShdw blurRad="9525" dist="25400" dir="14640000" algn="tl" rotWithShape="0">
                    <a:prstClr val="black">
                      <a:alpha val="30000"/>
                    </a:prstClr>
                  </a:outerShdw>
                </a:effectLst>
              </a:rPr>
              <a:t>Comparing performances of different algorithms</a:t>
            </a:r>
          </a:p>
        </p:txBody>
      </p:sp>
      <p:pic>
        <p:nvPicPr>
          <p:cNvPr id="4" name="Picture 3">
            <a:extLst>
              <a:ext uri="{FF2B5EF4-FFF2-40B4-BE49-F238E27FC236}">
                <a16:creationId xmlns:a16="http://schemas.microsoft.com/office/drawing/2014/main" id="{DD2CF5BD-9891-4748-AADB-63F545473E3E}"/>
              </a:ext>
            </a:extLst>
          </p:cNvPr>
          <p:cNvPicPr>
            <a:picLocks noChangeAspect="1"/>
          </p:cNvPicPr>
          <p:nvPr/>
        </p:nvPicPr>
        <p:blipFill>
          <a:blip r:embed="rId2"/>
          <a:stretch>
            <a:fillRect/>
          </a:stretch>
        </p:blipFill>
        <p:spPr>
          <a:xfrm>
            <a:off x="429577" y="502919"/>
            <a:ext cx="611678" cy="611678"/>
          </a:xfrm>
          <a:prstGeom prst="rect">
            <a:avLst/>
          </a:prstGeom>
        </p:spPr>
      </p:pic>
      <p:pic>
        <p:nvPicPr>
          <p:cNvPr id="5" name="Picture 5" descr="Text, letter&#10;&#10;Description automatically generated">
            <a:extLst>
              <a:ext uri="{FF2B5EF4-FFF2-40B4-BE49-F238E27FC236}">
                <a16:creationId xmlns:a16="http://schemas.microsoft.com/office/drawing/2014/main" id="{1EFA6E78-3357-2918-413C-412D14630086}"/>
              </a:ext>
            </a:extLst>
          </p:cNvPr>
          <p:cNvPicPr>
            <a:picLocks noChangeAspect="1"/>
          </p:cNvPicPr>
          <p:nvPr/>
        </p:nvPicPr>
        <p:blipFill>
          <a:blip r:embed="rId3"/>
          <a:stretch>
            <a:fillRect/>
          </a:stretch>
        </p:blipFill>
        <p:spPr>
          <a:xfrm>
            <a:off x="1530263" y="2005151"/>
            <a:ext cx="9068843" cy="2043944"/>
          </a:xfrm>
          <a:prstGeom prst="rect">
            <a:avLst/>
          </a:prstGeom>
        </p:spPr>
      </p:pic>
      <p:pic>
        <p:nvPicPr>
          <p:cNvPr id="6" name="Picture 6" descr="Text&#10;&#10;Description automatically generated">
            <a:extLst>
              <a:ext uri="{FF2B5EF4-FFF2-40B4-BE49-F238E27FC236}">
                <a16:creationId xmlns:a16="http://schemas.microsoft.com/office/drawing/2014/main" id="{0319B255-2F81-68B5-DDCB-C274D87C35B3}"/>
              </a:ext>
            </a:extLst>
          </p:cNvPr>
          <p:cNvPicPr>
            <a:picLocks noChangeAspect="1"/>
          </p:cNvPicPr>
          <p:nvPr/>
        </p:nvPicPr>
        <p:blipFill>
          <a:blip r:embed="rId4"/>
          <a:stretch>
            <a:fillRect/>
          </a:stretch>
        </p:blipFill>
        <p:spPr>
          <a:xfrm>
            <a:off x="1530263" y="4058725"/>
            <a:ext cx="9068843" cy="2331343"/>
          </a:xfrm>
          <a:prstGeom prst="rect">
            <a:avLst/>
          </a:prstGeom>
        </p:spPr>
      </p:pic>
    </p:spTree>
    <p:extLst>
      <p:ext uri="{BB962C8B-B14F-4D97-AF65-F5344CB8AC3E}">
        <p14:creationId xmlns:p14="http://schemas.microsoft.com/office/powerpoint/2010/main" val="10863637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4F7F4-F7A3-EDC7-BA7C-53D90B5CD839}"/>
              </a:ext>
            </a:extLst>
          </p:cNvPr>
          <p:cNvSpPr>
            <a:spLocks noGrp="1"/>
          </p:cNvSpPr>
          <p:nvPr>
            <p:ph type="title"/>
          </p:nvPr>
        </p:nvSpPr>
        <p:spPr/>
        <p:txBody>
          <a:bodyPr>
            <a:normAutofit fontScale="90000"/>
          </a:bodyPr>
          <a:lstStyle/>
          <a:p>
            <a:r>
              <a:rPr lang="en-GB">
                <a:ln>
                  <a:solidFill>
                    <a:prstClr val="black">
                      <a:lumMod val="75000"/>
                      <a:lumOff val="25000"/>
                      <a:alpha val="10000"/>
                    </a:prstClr>
                  </a:solidFill>
                </a:ln>
                <a:effectLst>
                  <a:outerShdw blurRad="9525" dist="25400" dir="14640000" algn="tl" rotWithShape="0">
                    <a:prstClr val="black">
                      <a:alpha val="30000"/>
                    </a:prstClr>
                  </a:outerShdw>
                </a:effectLst>
              </a:rPr>
              <a:t>Graph plot for performance comparison of different algorithms</a:t>
            </a:r>
            <a:endParaRPr lang="en-GB"/>
          </a:p>
        </p:txBody>
      </p:sp>
      <p:pic>
        <p:nvPicPr>
          <p:cNvPr id="6" name="Picture 6" descr="Chart, bar chart&#10;&#10;Description automatically generated">
            <a:extLst>
              <a:ext uri="{FF2B5EF4-FFF2-40B4-BE49-F238E27FC236}">
                <a16:creationId xmlns:a16="http://schemas.microsoft.com/office/drawing/2014/main" id="{1DB79844-5627-3D62-6508-695D1CD08D54}"/>
              </a:ext>
            </a:extLst>
          </p:cNvPr>
          <p:cNvPicPr>
            <a:picLocks noGrp="1" noChangeAspect="1"/>
          </p:cNvPicPr>
          <p:nvPr>
            <p:ph idx="1"/>
          </p:nvPr>
        </p:nvPicPr>
        <p:blipFill>
          <a:blip r:embed="rId2"/>
          <a:stretch>
            <a:fillRect/>
          </a:stretch>
        </p:blipFill>
        <p:spPr>
          <a:xfrm>
            <a:off x="1820462" y="2076450"/>
            <a:ext cx="7350456" cy="4121844"/>
          </a:xfrm>
        </p:spPr>
      </p:pic>
    </p:spTree>
    <p:extLst>
      <p:ext uri="{BB962C8B-B14F-4D97-AF65-F5344CB8AC3E}">
        <p14:creationId xmlns:p14="http://schemas.microsoft.com/office/powerpoint/2010/main" val="18750303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0AD77-E751-42A9-8B8B-0D1EEC1C7752}"/>
              </a:ext>
            </a:extLst>
          </p:cNvPr>
          <p:cNvSpPr>
            <a:spLocks noGrp="1"/>
          </p:cNvSpPr>
          <p:nvPr>
            <p:ph type="title"/>
          </p:nvPr>
        </p:nvSpPr>
        <p:spPr>
          <a:xfrm>
            <a:off x="2078183" y="124692"/>
            <a:ext cx="6267796" cy="748144"/>
          </a:xfrm>
        </p:spPr>
        <p:txBody>
          <a:bodyPr>
            <a:normAutofit/>
          </a:bodyPr>
          <a:lstStyle/>
          <a:p>
            <a:r>
              <a:rPr lang="en-US" u="sng" dirty="0"/>
              <a:t>Conclusion</a:t>
            </a:r>
            <a:endParaRPr lang="en-IN" u="sng" dirty="0"/>
          </a:p>
        </p:txBody>
      </p:sp>
      <p:sp>
        <p:nvSpPr>
          <p:cNvPr id="3" name="Content Placeholder 2">
            <a:extLst>
              <a:ext uri="{FF2B5EF4-FFF2-40B4-BE49-F238E27FC236}">
                <a16:creationId xmlns:a16="http://schemas.microsoft.com/office/drawing/2014/main" id="{1BF9CA57-0BCB-4576-A4D1-798EB8C0086B}"/>
              </a:ext>
            </a:extLst>
          </p:cNvPr>
          <p:cNvSpPr>
            <a:spLocks noGrp="1"/>
          </p:cNvSpPr>
          <p:nvPr>
            <p:ph idx="1"/>
          </p:nvPr>
        </p:nvSpPr>
        <p:spPr>
          <a:xfrm>
            <a:off x="397626" y="1128799"/>
            <a:ext cx="11396748" cy="3908714"/>
          </a:xfrm>
        </p:spPr>
        <p:txBody>
          <a:bodyPr>
            <a:noAutofit/>
          </a:bodyPr>
          <a:lstStyle/>
          <a:p>
            <a:r>
              <a:rPr lang="en-IN" dirty="0"/>
              <a:t>In data visualization and we conclude some things that</a:t>
            </a:r>
          </a:p>
          <a:p>
            <a:pPr>
              <a:buFont typeface="Wingdings" panose="05000000000000000000" pitchFamily="2" charset="2"/>
              <a:buChar char="Ø"/>
            </a:pPr>
            <a:r>
              <a:rPr lang="en-IN" dirty="0"/>
              <a:t>generally, the pre-authorized amount is greater or equal to the claim amount.</a:t>
            </a:r>
          </a:p>
          <a:p>
            <a:pPr>
              <a:buFont typeface="Wingdings" panose="05000000000000000000" pitchFamily="2" charset="2"/>
              <a:buChar char="Ø"/>
            </a:pPr>
            <a:r>
              <a:rPr lang="en-IN" dirty="0"/>
              <a:t>Male insurers are more than female insurers. </a:t>
            </a:r>
          </a:p>
          <a:p>
            <a:pPr>
              <a:buFont typeface="Wingdings" panose="05000000000000000000" pitchFamily="2" charset="2"/>
              <a:buChar char="Ø"/>
            </a:pPr>
            <a:r>
              <a:rPr lang="en-IN" dirty="0"/>
              <a:t>From the district-wise claim plot, we infer that Srikakulam has the highest claims and Anantapur has the least.▪︎</a:t>
            </a:r>
          </a:p>
          <a:p>
            <a:pPr>
              <a:buFont typeface="Wingdings" panose="05000000000000000000" pitchFamily="2" charset="2"/>
              <a:buChar char="Ø"/>
            </a:pPr>
            <a:r>
              <a:rPr lang="en-IN" dirty="0"/>
              <a:t>We infer from the plotting of surgery type and no of fatalities that there are three most fatal surgeries which have a 100% fatality rate are Hemi mandibulectomy, Thoracotomy, and Oesophageal injury, ARDS plus DIC </a:t>
            </a:r>
          </a:p>
          <a:p>
            <a:pPr>
              <a:buFont typeface="Wingdings" panose="05000000000000000000" pitchFamily="2" charset="2"/>
              <a:buChar char="v"/>
            </a:pPr>
            <a:r>
              <a:rPr lang="en-IN" dirty="0"/>
              <a:t>Then, we do Hypothesis N Testing on the two most common diseases, Nephrology and Medical Oncology. Our null hypothesis is that the claim amount provided by the government and private hospitals are the same. But our null hypothesis becomes rejected as our z -value doesn't lie in -1.96 to +1.96.</a:t>
            </a:r>
          </a:p>
        </p:txBody>
      </p:sp>
    </p:spTree>
    <p:extLst>
      <p:ext uri="{BB962C8B-B14F-4D97-AF65-F5344CB8AC3E}">
        <p14:creationId xmlns:p14="http://schemas.microsoft.com/office/powerpoint/2010/main" val="4410598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A4A64-8826-3603-D8F3-E4DEF51F13D8}"/>
              </a:ext>
            </a:extLst>
          </p:cNvPr>
          <p:cNvSpPr>
            <a:spLocks noGrp="1"/>
          </p:cNvSpPr>
          <p:nvPr>
            <p:ph type="title"/>
          </p:nvPr>
        </p:nvSpPr>
        <p:spPr/>
        <p:txBody>
          <a:bodyPr/>
          <a:lstStyle/>
          <a:p>
            <a:r>
              <a:rPr lang="en-GB" b="1" u="sng" dirty="0">
                <a:ln>
                  <a:solidFill>
                    <a:prstClr val="black">
                      <a:lumMod val="75000"/>
                      <a:lumOff val="25000"/>
                      <a:alpha val="10000"/>
                    </a:prstClr>
                  </a:solidFill>
                </a:ln>
                <a:effectLst>
                  <a:outerShdw blurRad="9525" dist="25400" dir="14640000" algn="tl" rotWithShape="0">
                    <a:prstClr val="black">
                      <a:alpha val="30000"/>
                    </a:prstClr>
                  </a:outerShdw>
                </a:effectLst>
              </a:rPr>
              <a:t>Conclusion</a:t>
            </a:r>
            <a:endParaRPr lang="en-GB" b="1" u="sng" dirty="0"/>
          </a:p>
        </p:txBody>
      </p:sp>
      <p:sp>
        <p:nvSpPr>
          <p:cNvPr id="3" name="Content Placeholder 2">
            <a:extLst>
              <a:ext uri="{FF2B5EF4-FFF2-40B4-BE49-F238E27FC236}">
                <a16:creationId xmlns:a16="http://schemas.microsoft.com/office/drawing/2014/main" id="{F76EA096-F298-5C11-D232-8EC0209779FD}"/>
              </a:ext>
            </a:extLst>
          </p:cNvPr>
          <p:cNvSpPr>
            <a:spLocks noGrp="1"/>
          </p:cNvSpPr>
          <p:nvPr>
            <p:ph idx="1"/>
          </p:nvPr>
        </p:nvSpPr>
        <p:spPr>
          <a:xfrm>
            <a:off x="913795" y="2076450"/>
            <a:ext cx="10353762" cy="4560255"/>
          </a:xfrm>
        </p:spPr>
        <p:txBody>
          <a:bodyPr/>
          <a:lstStyle/>
          <a:p>
            <a:pPr marL="494665" indent="-457200">
              <a:buFont typeface="Wingdings" panose="05000000000000000000" pitchFamily="2" charset="2"/>
              <a:buChar char="q"/>
            </a:pPr>
            <a:r>
              <a:rPr lang="en-GB" dirty="0">
                <a:ln>
                  <a:solidFill>
                    <a:prstClr val="black">
                      <a:lumMod val="75000"/>
                      <a:lumOff val="25000"/>
                      <a:alpha val="10000"/>
                    </a:prstClr>
                  </a:solidFill>
                </a:ln>
                <a:effectLst>
                  <a:outerShdw blurRad="9525" dist="25400" dir="14640000" algn="tl" rotWithShape="0">
                    <a:prstClr val="black">
                      <a:alpha val="30000"/>
                    </a:prstClr>
                  </a:outerShdw>
                </a:effectLst>
              </a:rPr>
              <a:t>We found that 'SEX' has the highest correlation with our target I.e. a person having nephrological disease.</a:t>
            </a:r>
          </a:p>
          <a:p>
            <a:pPr marL="494665" indent="-457200">
              <a:buFont typeface="Wingdings" panose="05000000000000000000" pitchFamily="2" charset="2"/>
              <a:buChar char="q"/>
            </a:pPr>
            <a:r>
              <a:rPr lang="en-GB" dirty="0">
                <a:ln>
                  <a:solidFill>
                    <a:prstClr val="black">
                      <a:lumMod val="75000"/>
                      <a:lumOff val="25000"/>
                      <a:alpha val="10000"/>
                    </a:prstClr>
                  </a:solidFill>
                </a:ln>
                <a:effectLst>
                  <a:outerShdw blurRad="9525" dist="25400" dir="14640000" algn="tl" rotWithShape="0">
                    <a:prstClr val="black">
                      <a:alpha val="30000"/>
                    </a:prstClr>
                  </a:outerShdw>
                </a:effectLst>
              </a:rPr>
              <a:t>Random Classifier is the best suited algorithm for our dataset with</a:t>
            </a:r>
          </a:p>
          <a:p>
            <a:pPr marL="37465" indent="0">
              <a:buNone/>
            </a:pPr>
            <a:r>
              <a:rPr lang="en-GB"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accuracy: 0.6662997431535408</a:t>
            </a:r>
          </a:p>
          <a:p>
            <a:pPr marL="37465" indent="0">
              <a:buNone/>
            </a:pPr>
            <a:r>
              <a:rPr lang="en-GB"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precision: 0.6484887916247708 </a:t>
            </a:r>
          </a:p>
          <a:p>
            <a:pPr marL="37465" indent="0">
              <a:buNone/>
            </a:pPr>
            <a:r>
              <a:rPr lang="en-GB"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recall: 0.7297171381031614  </a:t>
            </a:r>
          </a:p>
          <a:p>
            <a:pPr marL="37465" indent="0">
              <a:buNone/>
            </a:pPr>
            <a:r>
              <a:rPr lang="en-GB"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      f score: 0.6867092571714893</a:t>
            </a:r>
            <a:endParaRPr lang="en-GB"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80365" indent="-342900">
              <a:buFont typeface="Wingdings" panose="05000000000000000000" pitchFamily="2" charset="2"/>
              <a:buChar char="q"/>
            </a:pPr>
            <a:r>
              <a:rPr lang="en-GB" dirty="0">
                <a:ln>
                  <a:solidFill>
                    <a:prstClr val="black">
                      <a:lumMod val="75000"/>
                      <a:lumOff val="25000"/>
                      <a:alpha val="10000"/>
                    </a:prstClr>
                  </a:solidFill>
                </a:ln>
                <a:effectLst>
                  <a:outerShdw blurRad="9525" dist="25400" dir="14640000" algn="tl" rotWithShape="0">
                    <a:prstClr val="black">
                      <a:alpha val="30000"/>
                    </a:prstClr>
                  </a:outerShdw>
                </a:effectLst>
              </a:rPr>
              <a:t> So, we can say random classifier is a good model for our dataset.</a:t>
            </a:r>
          </a:p>
          <a:p>
            <a:pPr marL="37465" indent="0">
              <a:buNone/>
            </a:pPr>
            <a:endParaRPr lang="en-GB"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buNone/>
            </a:pPr>
            <a:endParaRPr lang="en-GB"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494665" indent="-457200">
              <a:buAutoNum type="arabicPeriod"/>
            </a:pPr>
            <a:endParaRPr lang="en-GB"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spTree>
    <p:extLst>
      <p:ext uri="{BB962C8B-B14F-4D97-AF65-F5344CB8AC3E}">
        <p14:creationId xmlns:p14="http://schemas.microsoft.com/office/powerpoint/2010/main" val="16720712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2D86-B2EA-4971-994A-158923B073CA}"/>
              </a:ext>
            </a:extLst>
          </p:cNvPr>
          <p:cNvSpPr>
            <a:spLocks noGrp="1"/>
          </p:cNvSpPr>
          <p:nvPr>
            <p:ph type="title"/>
          </p:nvPr>
        </p:nvSpPr>
        <p:spPr>
          <a:xfrm>
            <a:off x="456595" y="2554778"/>
            <a:ext cx="10353762" cy="1257300"/>
          </a:xfrm>
        </p:spPr>
        <p:txBody>
          <a:bodyPr>
            <a:normAutofit/>
          </a:bodyPr>
          <a:lstStyle/>
          <a:p>
            <a:r>
              <a:rPr lang="en-US" sz="6600" b="1" u="sng" dirty="0">
                <a:latin typeface="28 Days Later" panose="020B0603050302020204" pitchFamily="34" charset="0"/>
              </a:rPr>
              <a:t>Thank you</a:t>
            </a:r>
            <a:endParaRPr lang="en-IN" sz="6600" b="1" u="sng" dirty="0">
              <a:latin typeface="28 Days Later" panose="020B0603050302020204" pitchFamily="34" charset="0"/>
            </a:endParaRPr>
          </a:p>
        </p:txBody>
      </p:sp>
    </p:spTree>
    <p:extLst>
      <p:ext uri="{BB962C8B-B14F-4D97-AF65-F5344CB8AC3E}">
        <p14:creationId xmlns:p14="http://schemas.microsoft.com/office/powerpoint/2010/main" val="2181273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086D5D-C3C0-44D2-9977-4D8BF26BDF51}"/>
              </a:ext>
            </a:extLst>
          </p:cNvPr>
          <p:cNvSpPr>
            <a:spLocks noGrp="1"/>
          </p:cNvSpPr>
          <p:nvPr>
            <p:ph type="title"/>
          </p:nvPr>
        </p:nvSpPr>
        <p:spPr>
          <a:xfrm>
            <a:off x="913796" y="643465"/>
            <a:ext cx="3382638" cy="1370605"/>
          </a:xfrm>
        </p:spPr>
        <p:txBody>
          <a:bodyPr>
            <a:normAutofit/>
          </a:bodyPr>
          <a:lstStyle/>
          <a:p>
            <a:pPr algn="l"/>
            <a:r>
              <a:rPr lang="en-US" sz="3000" b="1" u="sng" dirty="0"/>
              <a:t>Data Pre-processing  and Cleaning-</a:t>
            </a:r>
            <a:endParaRPr lang="en-IN" sz="3000" dirty="0"/>
          </a:p>
        </p:txBody>
      </p:sp>
      <p:sp>
        <p:nvSpPr>
          <p:cNvPr id="3" name="Content Placeholder 2">
            <a:extLst>
              <a:ext uri="{FF2B5EF4-FFF2-40B4-BE49-F238E27FC236}">
                <a16:creationId xmlns:a16="http://schemas.microsoft.com/office/drawing/2014/main" id="{24B86D90-A53A-401D-82F3-4926D7F80079}"/>
              </a:ext>
            </a:extLst>
          </p:cNvPr>
          <p:cNvSpPr>
            <a:spLocks noGrp="1"/>
          </p:cNvSpPr>
          <p:nvPr>
            <p:ph idx="1"/>
          </p:nvPr>
        </p:nvSpPr>
        <p:spPr>
          <a:xfrm>
            <a:off x="714895" y="2247153"/>
            <a:ext cx="4200453" cy="3544046"/>
          </a:xfrm>
        </p:spPr>
        <p:txBody>
          <a:bodyPr>
            <a:normAutofit/>
          </a:bodyPr>
          <a:lstStyle/>
          <a:p>
            <a:pPr indent="-305435">
              <a:lnSpc>
                <a:spcPct val="100000"/>
              </a:lnSpc>
            </a:pPr>
            <a:r>
              <a:rPr lang="en-IN" sz="1800" dirty="0">
                <a:ln>
                  <a:solidFill>
                    <a:prstClr val="black">
                      <a:lumMod val="75000"/>
                      <a:lumOff val="25000"/>
                      <a:alpha val="10000"/>
                    </a:prstClr>
                  </a:solidFill>
                </a:ln>
                <a:effectLst>
                  <a:outerShdw blurRad="9525" dist="25400" dir="14640000" algn="tl" rotWithShape="0">
                    <a:prstClr val="black">
                      <a:alpha val="30000"/>
                    </a:prstClr>
                  </a:outerShdw>
                </a:effectLst>
              </a:rPr>
              <a:t>Observing where Data is missing:</a:t>
            </a:r>
            <a:br>
              <a:rPr lang="en-IN" sz="1800" dirty="0">
                <a:ln>
                  <a:solidFill>
                    <a:prstClr val="black">
                      <a:lumMod val="75000"/>
                      <a:lumOff val="25000"/>
                      <a:alpha val="10000"/>
                    </a:prstClr>
                  </a:solidFill>
                </a:ln>
                <a:effectLst>
                  <a:outerShdw blurRad="9525" dist="25400" dir="14640000" algn="tl" rotWithShape="0">
                    <a:prstClr val="black">
                      <a:alpha val="30000"/>
                    </a:prstClr>
                  </a:outerShdw>
                </a:effectLst>
              </a:rPr>
            </a:br>
            <a:r>
              <a:rPr lang="en-IN" sz="1800" dirty="0">
                <a:ln>
                  <a:solidFill>
                    <a:prstClr val="black">
                      <a:lumMod val="75000"/>
                      <a:lumOff val="25000"/>
                      <a:alpha val="10000"/>
                    </a:prstClr>
                  </a:solidFill>
                </a:ln>
                <a:effectLst>
                  <a:outerShdw blurRad="9525" dist="25400" dir="14640000" algn="tl" rotWithShape="0">
                    <a:prstClr val="black">
                      <a:alpha val="30000"/>
                    </a:prstClr>
                  </a:outerShdw>
                </a:effectLst>
              </a:rPr>
              <a:t>We have used heat plot to find where missing values appears in the data frame.</a:t>
            </a:r>
            <a:br>
              <a:rPr lang="en-IN" sz="1800" dirty="0">
                <a:ln>
                  <a:solidFill>
                    <a:prstClr val="black">
                      <a:lumMod val="75000"/>
                      <a:lumOff val="25000"/>
                      <a:alpha val="10000"/>
                    </a:prstClr>
                  </a:solidFill>
                </a:ln>
                <a:effectLst>
                  <a:outerShdw blurRad="9525" dist="25400" dir="14640000" algn="tl" rotWithShape="0">
                    <a:prstClr val="black">
                      <a:alpha val="30000"/>
                    </a:prstClr>
                  </a:outerShdw>
                </a:effectLst>
              </a:rPr>
            </a:br>
            <a:r>
              <a:rPr lang="en-IN" sz="1800" dirty="0">
                <a:ln>
                  <a:solidFill>
                    <a:prstClr val="black">
                      <a:lumMod val="75000"/>
                      <a:lumOff val="25000"/>
                      <a:alpha val="10000"/>
                    </a:prstClr>
                  </a:solidFill>
                </a:ln>
                <a:effectLst>
                  <a:outerShdw blurRad="9525" dist="25400" dir="14640000" algn="tl" rotWithShape="0">
                    <a:prstClr val="black">
                      <a:alpha val="30000"/>
                    </a:prstClr>
                  </a:outerShdw>
                </a:effectLst>
              </a:rPr>
              <a:t>Missing Values are present in the  </a:t>
            </a:r>
            <a:r>
              <a:rPr lang="en-IN" sz="1800" dirty="0">
                <a:ln>
                  <a:solidFill>
                    <a:prstClr val="black">
                      <a:lumMod val="75000"/>
                      <a:lumOff val="25000"/>
                      <a:alpha val="10000"/>
                    </a:prstClr>
                  </a:solidFill>
                </a:ln>
                <a:effectLst>
                  <a:outerShdw blurRad="9525" dist="25400" dir="14640000" algn="tl" rotWithShape="0">
                    <a:prstClr val="black">
                      <a:alpha val="30000"/>
                    </a:prstClr>
                  </a:outerShdw>
                </a:effectLst>
                <a:ea typeface="+mn-lt"/>
                <a:cs typeface="+mn-lt"/>
              </a:rPr>
              <a:t>'MORTALITY_DATE'  and also in 'Mortality'.</a:t>
            </a:r>
            <a:br>
              <a:rPr lang="en-IN" sz="1800" dirty="0">
                <a:ln>
                  <a:solidFill>
                    <a:prstClr val="black">
                      <a:lumMod val="75000"/>
                      <a:lumOff val="25000"/>
                      <a:alpha val="10000"/>
                    </a:prstClr>
                  </a:solidFill>
                </a:ln>
                <a:effectLst>
                  <a:outerShdw blurRad="9525" dist="25400" dir="14640000" algn="tl" rotWithShape="0">
                    <a:prstClr val="black">
                      <a:alpha val="30000"/>
                    </a:prstClr>
                  </a:outerShdw>
                </a:effectLst>
              </a:rPr>
            </a:br>
            <a:endParaRPr lang="en-IN" sz="1800" dirty="0">
              <a:ln>
                <a:solidFill>
                  <a:prstClr val="black">
                    <a:lumMod val="75000"/>
                    <a:lumOff val="25000"/>
                    <a:alpha val="10000"/>
                  </a:prstClr>
                </a:solidFill>
              </a:ln>
              <a:effectLst>
                <a:outerShdw blurRad="9525" dist="25400" dir="14640000" algn="tl" rotWithShape="0">
                  <a:prstClr val="black">
                    <a:alpha val="30000"/>
                  </a:prstClr>
                </a:outerShdw>
              </a:effectLst>
            </a:endParaRPr>
          </a:p>
          <a:p>
            <a:pPr marL="37465" indent="0">
              <a:lnSpc>
                <a:spcPct val="100000"/>
              </a:lnSpc>
              <a:buNone/>
            </a:pPr>
            <a:br>
              <a:rPr lang="en-IN" sz="1800" dirty="0">
                <a:ln>
                  <a:solidFill>
                    <a:prstClr val="black">
                      <a:lumMod val="75000"/>
                      <a:lumOff val="25000"/>
                      <a:alpha val="10000"/>
                    </a:prstClr>
                  </a:solidFill>
                </a:ln>
                <a:effectLst>
                  <a:outerShdw blurRad="9525" dist="25400" dir="14640000" algn="tl" rotWithShape="0">
                    <a:prstClr val="black">
                      <a:alpha val="30000"/>
                    </a:prstClr>
                  </a:outerShdw>
                </a:effectLst>
              </a:rPr>
            </a:br>
            <a:endParaRPr lang="en-IN" sz="1800" dirty="0">
              <a:ln>
                <a:solidFill>
                  <a:prstClr val="black">
                    <a:lumMod val="75000"/>
                    <a:lumOff val="25000"/>
                    <a:alpha val="10000"/>
                  </a:prstClr>
                </a:solidFill>
              </a:ln>
              <a:effectLst>
                <a:outerShdw blurRad="9525" dist="25400" dir="14640000" algn="tl" rotWithShape="0">
                  <a:prstClr val="black">
                    <a:alpha val="30000"/>
                  </a:prstClr>
                </a:outerShdw>
              </a:effectLst>
            </a:endParaRPr>
          </a:p>
        </p:txBody>
      </p:sp>
      <p:pic>
        <p:nvPicPr>
          <p:cNvPr id="6" name="Picture 6" descr="A picture containing chart&#10;&#10;Description automatically generated">
            <a:extLst>
              <a:ext uri="{FF2B5EF4-FFF2-40B4-BE49-F238E27FC236}">
                <a16:creationId xmlns:a16="http://schemas.microsoft.com/office/drawing/2014/main" id="{CCDAC002-981A-4CA4-9211-282D052B6489}"/>
              </a:ext>
            </a:extLst>
          </p:cNvPr>
          <p:cNvPicPr>
            <a:picLocks noChangeAspect="1"/>
          </p:cNvPicPr>
          <p:nvPr/>
        </p:nvPicPr>
        <p:blipFill>
          <a:blip r:embed="rId3"/>
          <a:stretch>
            <a:fillRect/>
          </a:stretch>
        </p:blipFill>
        <p:spPr>
          <a:xfrm>
            <a:off x="4915348" y="978633"/>
            <a:ext cx="6633184" cy="4477398"/>
          </a:xfrm>
          <a:prstGeom prst="rect">
            <a:avLst/>
          </a:prstGeom>
        </p:spPr>
      </p:pic>
      <p:pic>
        <p:nvPicPr>
          <p:cNvPr id="5" name="Content Placeholder 4" descr="Chevron arrows">
            <a:extLst>
              <a:ext uri="{FF2B5EF4-FFF2-40B4-BE49-F238E27FC236}">
                <a16:creationId xmlns:a16="http://schemas.microsoft.com/office/drawing/2014/main" id="{A3C0C660-A7CF-459F-8804-304D3B587F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7587" y="706582"/>
            <a:ext cx="473770" cy="473770"/>
          </a:xfrm>
          <a:prstGeom prst="rect">
            <a:avLst/>
          </a:prstGeom>
          <a:effectLst>
            <a:outerShdw blurRad="25400" dir="17880000">
              <a:srgbClr val="000000">
                <a:alpha val="46000"/>
              </a:srgbClr>
            </a:outerShdw>
          </a:effectLst>
        </p:spPr>
      </p:pic>
    </p:spTree>
    <p:extLst>
      <p:ext uri="{BB962C8B-B14F-4D97-AF65-F5344CB8AC3E}">
        <p14:creationId xmlns:p14="http://schemas.microsoft.com/office/powerpoint/2010/main" val="27041495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9D9EBFE8838244F97D844334588A78F" ma:contentTypeVersion="5" ma:contentTypeDescription="Create a new document." ma:contentTypeScope="" ma:versionID="96fde8ffaac25add26e399503d6d2fa8">
  <xsd:schema xmlns:xsd="http://www.w3.org/2001/XMLSchema" xmlns:xs="http://www.w3.org/2001/XMLSchema" xmlns:p="http://schemas.microsoft.com/office/2006/metadata/properties" xmlns:ns3="b9243368-89ba-43cf-9a3c-1031b677c216" xmlns:ns4="de5c33eb-8f8c-4d63-b706-91c85c4e3d9b" targetNamespace="http://schemas.microsoft.com/office/2006/metadata/properties" ma:root="true" ma:fieldsID="06f7bb18692cdcf772b9b7f9e4068c35" ns3:_="" ns4:_="">
    <xsd:import namespace="b9243368-89ba-43cf-9a3c-1031b677c216"/>
    <xsd:import namespace="de5c33eb-8f8c-4d63-b706-91c85c4e3d9b"/>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243368-89ba-43cf-9a3c-1031b677c21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e5c33eb-8f8c-4d63-b706-91c85c4e3d9b"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7E70FC5-1855-47AB-8CE1-CB3C873A8988}">
  <ds:schemaRefs>
    <ds:schemaRef ds:uri="b9243368-89ba-43cf-9a3c-1031b677c216"/>
    <ds:schemaRef ds:uri="de5c33eb-8f8c-4d63-b706-91c85c4e3d9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41AF58AC-982D-4890-A5F9-B8431B450F94}">
  <ds:schemaRefs>
    <ds:schemaRef ds:uri="b9243368-89ba-43cf-9a3c-1031b677c216"/>
    <ds:schemaRef ds:uri="de5c33eb-8f8c-4d63-b706-91c85c4e3d9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0CB38EC-895A-4F8F-8F75-E263501ABB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Integer pillars</Template>
  <TotalTime>792</TotalTime>
  <Words>2981</Words>
  <Application>Microsoft Office PowerPoint</Application>
  <PresentationFormat>Widescreen</PresentationFormat>
  <Paragraphs>306</Paragraphs>
  <Slides>86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86</vt:i4>
      </vt:variant>
    </vt:vector>
  </HeadingPairs>
  <TitlesOfParts>
    <vt:vector size="96" baseType="lpstr">
      <vt:lpstr>28 Days Later</vt:lpstr>
      <vt:lpstr>arial</vt:lpstr>
      <vt:lpstr>Arial Nova</vt:lpstr>
      <vt:lpstr>Arial Nova Light</vt:lpstr>
      <vt:lpstr>Cambria Math</vt:lpstr>
      <vt:lpstr>Comic Sans MS</vt:lpstr>
      <vt:lpstr>Georgia</vt:lpstr>
      <vt:lpstr>Wingdings</vt:lpstr>
      <vt:lpstr>Wingdings 2</vt:lpstr>
      <vt:lpstr>SlateVTI</vt:lpstr>
      <vt:lpstr>Introduction to Data Science PROJECT REPORT</vt:lpstr>
      <vt:lpstr>Submitted By-</vt:lpstr>
      <vt:lpstr>Abstract-</vt:lpstr>
      <vt:lpstr>Introduction- </vt:lpstr>
      <vt:lpstr>Data-</vt:lpstr>
      <vt:lpstr> Data collection-  </vt:lpstr>
      <vt:lpstr>Some Columns of the Data Frame</vt:lpstr>
      <vt:lpstr>Data Pre-processing  and Cleaning- </vt:lpstr>
      <vt:lpstr>Data Pre-processing  and Cleaning-</vt:lpstr>
      <vt:lpstr>Data Pre-processing  and Cleaning-</vt:lpstr>
      <vt:lpstr>Data Pre-processing  and Cleaning-</vt:lpstr>
      <vt:lpstr>Data Pre-processing  and Cleaning-</vt:lpstr>
      <vt:lpstr>Data Visualisation and Statistics-  </vt:lpstr>
      <vt:lpstr>Data Visualisation and Statistics- </vt:lpstr>
      <vt:lpstr>Data Visualisation and Statistics </vt:lpstr>
      <vt:lpstr>Data Visualisation and Statistics </vt:lpstr>
      <vt:lpstr>Data Visualisation and Statistics </vt:lpstr>
      <vt:lpstr>Data Visualisation and Statistics- </vt:lpstr>
      <vt:lpstr>Data Visualisation and Statistics- </vt:lpstr>
      <vt:lpstr>Data Visualisation and Statistics </vt:lpstr>
      <vt:lpstr>Data Visualisation and Statistics </vt:lpstr>
      <vt:lpstr>Data Visualisation and Statistics- </vt:lpstr>
      <vt:lpstr>Data Visualisation and Statistics </vt:lpstr>
      <vt:lpstr>What is meant by Pre-authorization ?</vt:lpstr>
      <vt:lpstr>Data Visualisation and Statistics </vt:lpstr>
      <vt:lpstr>Data Visualisation and Statistics </vt:lpstr>
      <vt:lpstr>Data Visualisation and Statistics- </vt:lpstr>
      <vt:lpstr>Data Visualisation-</vt:lpstr>
      <vt:lpstr>Hypothesis Testing-</vt:lpstr>
      <vt:lpstr>Hypothesis Testing N</vt:lpstr>
      <vt:lpstr>Hypothesis Testing N</vt:lpstr>
      <vt:lpstr>Hypothesis Testing N </vt:lpstr>
      <vt:lpstr>Hypothesis Testing N</vt:lpstr>
      <vt:lpstr>Hypothesis Testing N</vt:lpstr>
      <vt:lpstr>Hypothesis Testing N</vt:lpstr>
      <vt:lpstr>Hypothesis Testing N</vt:lpstr>
      <vt:lpstr>Hypothesis Testing N</vt:lpstr>
      <vt:lpstr>Hypothesis Testing N-</vt:lpstr>
      <vt:lpstr>Hypothesis Testing N-</vt:lpstr>
      <vt:lpstr>Hypothesis Testing N-</vt:lpstr>
      <vt:lpstr>Hypothesis Testing N-</vt:lpstr>
      <vt:lpstr>Hypothesis Testing N-</vt:lpstr>
      <vt:lpstr>Hypothesis Testing N-</vt:lpstr>
      <vt:lpstr>Hypothesis Testing N-</vt:lpstr>
      <vt:lpstr>Hypothesis Testing N</vt:lpstr>
      <vt:lpstr>Hypothesis Testing N</vt:lpstr>
      <vt:lpstr>Hypothesis Testing N-</vt:lpstr>
      <vt:lpstr>Machine Learning And Prediction Task</vt:lpstr>
      <vt:lpstr>Recap - </vt:lpstr>
      <vt:lpstr>Recap - </vt:lpstr>
      <vt:lpstr>Recap - </vt:lpstr>
      <vt:lpstr>Recap - </vt:lpstr>
      <vt:lpstr>Recap -</vt:lpstr>
      <vt:lpstr>Prediction Task-</vt:lpstr>
      <vt:lpstr>Prediction Task-</vt:lpstr>
      <vt:lpstr>Prediction Task-</vt:lpstr>
      <vt:lpstr>Prediction Task-</vt:lpstr>
      <vt:lpstr>Prediction Task-</vt:lpstr>
      <vt:lpstr>Prediction Task -</vt:lpstr>
      <vt:lpstr>Prediction Task</vt:lpstr>
      <vt:lpstr>Prediction Task -</vt:lpstr>
      <vt:lpstr>PowerPoint Presentation</vt:lpstr>
      <vt:lpstr>Splitting Data Set-</vt:lpstr>
      <vt:lpstr>Prediction Task-</vt:lpstr>
      <vt:lpstr>Prediction Task</vt:lpstr>
      <vt:lpstr>Prediction Task</vt:lpstr>
      <vt:lpstr>Prediction Task</vt:lpstr>
      <vt:lpstr>Prediction Task</vt:lpstr>
      <vt:lpstr>Prediction Task</vt:lpstr>
      <vt:lpstr>Prediction Task</vt:lpstr>
      <vt:lpstr>Prediction Task</vt:lpstr>
      <vt:lpstr>Prediction Task</vt:lpstr>
      <vt:lpstr>Prediction Task</vt:lpstr>
      <vt:lpstr>Prediction Task</vt:lpstr>
      <vt:lpstr>Prediction Task</vt:lpstr>
      <vt:lpstr>Prediction Task</vt:lpstr>
      <vt:lpstr>Prediction Task</vt:lpstr>
      <vt:lpstr>Prediction Task</vt:lpstr>
      <vt:lpstr>Prediction Task</vt:lpstr>
      <vt:lpstr>Prediction Task</vt:lpstr>
      <vt:lpstr>Prediction Task</vt:lpstr>
      <vt:lpstr>Prediction Task</vt:lpstr>
      <vt:lpstr>Graph plot for performance comparison of different algorithms</vt:lpstr>
      <vt:lpstr>Conclusion</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 PROJECT REPORT</dc:title>
  <dc:creator>Anil Rundla</dc:creator>
  <cp:lastModifiedBy>anil</cp:lastModifiedBy>
  <cp:revision>134</cp:revision>
  <dcterms:created xsi:type="dcterms:W3CDTF">2022-03-19T16:20:48Z</dcterms:created>
  <dcterms:modified xsi:type="dcterms:W3CDTF">2022-04-20T16:09:22Z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0x01010009D9EBFE8838244F97D844334588A78F</vt:lpwstr>
  </property>
</Properties>
</file>